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9" r:id="rId3"/>
    <p:sldId id="257" r:id="rId4"/>
    <p:sldId id="265" r:id="rId5"/>
    <p:sldId id="258" r:id="rId6"/>
    <p:sldId id="263" r:id="rId7"/>
    <p:sldId id="264" r:id="rId8"/>
    <p:sldId id="281" r:id="rId9"/>
    <p:sldId id="282" r:id="rId10"/>
    <p:sldId id="275" r:id="rId11"/>
    <p:sldId id="276" r:id="rId12"/>
    <p:sldId id="277" r:id="rId13"/>
    <p:sldId id="278" r:id="rId14"/>
    <p:sldId id="279" r:id="rId15"/>
    <p:sldId id="280" r:id="rId16"/>
    <p:sldId id="266" r:id="rId17"/>
    <p:sldId id="283" r:id="rId18"/>
    <p:sldId id="267" r:id="rId19"/>
    <p:sldId id="268" r:id="rId20"/>
    <p:sldId id="269" r:id="rId21"/>
    <p:sldId id="284" r:id="rId22"/>
    <p:sldId id="285" r:id="rId23"/>
    <p:sldId id="286" r:id="rId24"/>
    <p:sldId id="287" r:id="rId25"/>
    <p:sldId id="289" r:id="rId26"/>
    <p:sldId id="288" r:id="rId27"/>
    <p:sldId id="270" r:id="rId28"/>
    <p:sldId id="271" r:id="rId29"/>
    <p:sldId id="273" r:id="rId30"/>
    <p:sldId id="260" r:id="rId31"/>
    <p:sldId id="261" r:id="rId32"/>
    <p:sldId id="274" r:id="rId33"/>
    <p:sldId id="290" r:id="rId34"/>
    <p:sldId id="26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D3F"/>
    <a:srgbClr val="28172B"/>
    <a:srgbClr val="0052CC"/>
    <a:srgbClr val="6A9C97"/>
    <a:srgbClr val="FFFFFF"/>
    <a:srgbClr val="BF7AF7"/>
    <a:srgbClr val="4E2E54"/>
    <a:srgbClr val="10F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02C06-4580-4474-A459-4503FD656DC1}" v="149" dt="2026-02-15T11:38:27.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ashti sharma" userId="d710d6dd1ca32dda" providerId="LiveId" clId="{5B9928E6-5E66-46E5-AB28-251D8DD0B32C}"/>
    <pc:docChg chg="undo custSel addSld delSld modSld sldOrd">
      <pc:chgData name="Srashti sharma" userId="d710d6dd1ca32dda" providerId="LiveId" clId="{5B9928E6-5E66-46E5-AB28-251D8DD0B32C}" dt="2026-02-15T11:38:41.129" v="678" actId="21"/>
      <pc:docMkLst>
        <pc:docMk/>
      </pc:docMkLst>
      <pc:sldChg chg="modSp mod">
        <pc:chgData name="Srashti sharma" userId="d710d6dd1ca32dda" providerId="LiveId" clId="{5B9928E6-5E66-46E5-AB28-251D8DD0B32C}" dt="2026-02-13T14:05:26.919" v="532"/>
        <pc:sldMkLst>
          <pc:docMk/>
          <pc:sldMk cId="3139758714" sldId="257"/>
        </pc:sldMkLst>
        <pc:spChg chg="mod">
          <ac:chgData name="Srashti sharma" userId="d710d6dd1ca32dda" providerId="LiveId" clId="{5B9928E6-5E66-46E5-AB28-251D8DD0B32C}" dt="2026-02-13T14:05:26.919" v="532"/>
          <ac:spMkLst>
            <pc:docMk/>
            <pc:sldMk cId="3139758714" sldId="257"/>
            <ac:spMk id="2" creationId="{9358C433-E395-FA11-0F2F-0BF0E562DE6F}"/>
          </ac:spMkLst>
        </pc:spChg>
      </pc:sldChg>
      <pc:sldChg chg="modSp">
        <pc:chgData name="Srashti sharma" userId="d710d6dd1ca32dda" providerId="LiveId" clId="{5B9928E6-5E66-46E5-AB28-251D8DD0B32C}" dt="2026-02-13T14:05:31.903" v="533"/>
        <pc:sldMkLst>
          <pc:docMk/>
          <pc:sldMk cId="2639254383" sldId="258"/>
        </pc:sldMkLst>
        <pc:spChg chg="mod">
          <ac:chgData name="Srashti sharma" userId="d710d6dd1ca32dda" providerId="LiveId" clId="{5B9928E6-5E66-46E5-AB28-251D8DD0B32C}" dt="2026-02-13T14:05:31.903" v="533"/>
          <ac:spMkLst>
            <pc:docMk/>
            <pc:sldMk cId="2639254383" sldId="258"/>
            <ac:spMk id="2" creationId="{9232381B-9258-8962-158A-C8AC3D0AE697}"/>
          </ac:spMkLst>
        </pc:spChg>
      </pc:sldChg>
      <pc:sldChg chg="modSp mod">
        <pc:chgData name="Srashti sharma" userId="d710d6dd1ca32dda" providerId="LiveId" clId="{5B9928E6-5E66-46E5-AB28-251D8DD0B32C}" dt="2026-02-13T14:05:22.045" v="531"/>
        <pc:sldMkLst>
          <pc:docMk/>
          <pc:sldMk cId="2546016091" sldId="259"/>
        </pc:sldMkLst>
        <pc:spChg chg="mod">
          <ac:chgData name="Srashti sharma" userId="d710d6dd1ca32dda" providerId="LiveId" clId="{5B9928E6-5E66-46E5-AB28-251D8DD0B32C}" dt="2026-02-13T14:05:22.045" v="531"/>
          <ac:spMkLst>
            <pc:docMk/>
            <pc:sldMk cId="2546016091" sldId="259"/>
            <ac:spMk id="2" creationId="{1EA7D54F-4B51-5A62-03BA-8C5EC08F66C2}"/>
          </ac:spMkLst>
        </pc:spChg>
      </pc:sldChg>
      <pc:sldChg chg="modSp">
        <pc:chgData name="Srashti sharma" userId="d710d6dd1ca32dda" providerId="LiveId" clId="{5B9928E6-5E66-46E5-AB28-251D8DD0B32C}" dt="2026-02-13T14:08:01.221" v="558"/>
        <pc:sldMkLst>
          <pc:docMk/>
          <pc:sldMk cId="2124127397" sldId="260"/>
        </pc:sldMkLst>
        <pc:spChg chg="mod">
          <ac:chgData name="Srashti sharma" userId="d710d6dd1ca32dda" providerId="LiveId" clId="{5B9928E6-5E66-46E5-AB28-251D8DD0B32C}" dt="2026-02-13T14:08:01.221" v="558"/>
          <ac:spMkLst>
            <pc:docMk/>
            <pc:sldMk cId="2124127397" sldId="260"/>
            <ac:spMk id="14" creationId="{9EB4F1E6-5E10-3FC0-B20F-FED461F787D5}"/>
          </ac:spMkLst>
        </pc:spChg>
      </pc:sldChg>
      <pc:sldChg chg="modSp">
        <pc:chgData name="Srashti sharma" userId="d710d6dd1ca32dda" providerId="LiveId" clId="{5B9928E6-5E66-46E5-AB28-251D8DD0B32C}" dt="2026-02-13T14:08:06.223" v="559"/>
        <pc:sldMkLst>
          <pc:docMk/>
          <pc:sldMk cId="2131904861" sldId="261"/>
        </pc:sldMkLst>
        <pc:spChg chg="mod">
          <ac:chgData name="Srashti sharma" userId="d710d6dd1ca32dda" providerId="LiveId" clId="{5B9928E6-5E66-46E5-AB28-251D8DD0B32C}" dt="2026-02-13T14:08:06.223" v="559"/>
          <ac:spMkLst>
            <pc:docMk/>
            <pc:sldMk cId="2131904861" sldId="261"/>
            <ac:spMk id="14" creationId="{DDFBA733-7FCC-9F8B-3BDF-AE21D2007E42}"/>
          </ac:spMkLst>
        </pc:spChg>
      </pc:sldChg>
      <pc:sldChg chg="modSp">
        <pc:chgData name="Srashti sharma" userId="d710d6dd1ca32dda" providerId="LiveId" clId="{5B9928E6-5E66-46E5-AB28-251D8DD0B32C}" dt="2026-02-13T14:05:39.183" v="534"/>
        <pc:sldMkLst>
          <pc:docMk/>
          <pc:sldMk cId="4117543295" sldId="263"/>
        </pc:sldMkLst>
        <pc:spChg chg="mod">
          <ac:chgData name="Srashti sharma" userId="d710d6dd1ca32dda" providerId="LiveId" clId="{5B9928E6-5E66-46E5-AB28-251D8DD0B32C}" dt="2026-02-13T14:05:39.183" v="534"/>
          <ac:spMkLst>
            <pc:docMk/>
            <pc:sldMk cId="4117543295" sldId="263"/>
            <ac:spMk id="2" creationId="{279D83EE-E6F5-83E1-8F5D-A62E4246B196}"/>
          </ac:spMkLst>
        </pc:spChg>
      </pc:sldChg>
      <pc:sldChg chg="modSp">
        <pc:chgData name="Srashti sharma" userId="d710d6dd1ca32dda" providerId="LiveId" clId="{5B9928E6-5E66-46E5-AB28-251D8DD0B32C}" dt="2026-02-13T14:05:46.719" v="535"/>
        <pc:sldMkLst>
          <pc:docMk/>
          <pc:sldMk cId="1477375092" sldId="264"/>
        </pc:sldMkLst>
        <pc:spChg chg="mod">
          <ac:chgData name="Srashti sharma" userId="d710d6dd1ca32dda" providerId="LiveId" clId="{5B9928E6-5E66-46E5-AB28-251D8DD0B32C}" dt="2026-02-13T14:05:46.719" v="535"/>
          <ac:spMkLst>
            <pc:docMk/>
            <pc:sldMk cId="1477375092" sldId="264"/>
            <ac:spMk id="2" creationId="{6BA00119-2674-ECBC-59C1-1645242329BE}"/>
          </ac:spMkLst>
        </pc:spChg>
      </pc:sldChg>
      <pc:sldChg chg="modSp">
        <pc:chgData name="Srashti sharma" userId="d710d6dd1ca32dda" providerId="LiveId" clId="{5B9928E6-5E66-46E5-AB28-251D8DD0B32C}" dt="2026-02-13T14:06:48.336" v="544"/>
        <pc:sldMkLst>
          <pc:docMk/>
          <pc:sldMk cId="1592480287" sldId="266"/>
        </pc:sldMkLst>
        <pc:spChg chg="mod">
          <ac:chgData name="Srashti sharma" userId="d710d6dd1ca32dda" providerId="LiveId" clId="{5B9928E6-5E66-46E5-AB28-251D8DD0B32C}" dt="2026-02-13T14:06:48.336" v="544"/>
          <ac:spMkLst>
            <pc:docMk/>
            <pc:sldMk cId="1592480287" sldId="266"/>
            <ac:spMk id="2" creationId="{09B98D56-0F51-CF1F-B8C2-25236EADFEB3}"/>
          </ac:spMkLst>
        </pc:spChg>
      </pc:sldChg>
      <pc:sldChg chg="modSp mod">
        <pc:chgData name="Srashti sharma" userId="d710d6dd1ca32dda" providerId="LiveId" clId="{5B9928E6-5E66-46E5-AB28-251D8DD0B32C}" dt="2026-02-13T14:31:08.097" v="613" actId="20577"/>
        <pc:sldMkLst>
          <pc:docMk/>
          <pc:sldMk cId="997491645" sldId="267"/>
        </pc:sldMkLst>
        <pc:spChg chg="mod">
          <ac:chgData name="Srashti sharma" userId="d710d6dd1ca32dda" providerId="LiveId" clId="{5B9928E6-5E66-46E5-AB28-251D8DD0B32C}" dt="2026-02-13T14:28:30.126" v="581" actId="20577"/>
          <ac:spMkLst>
            <pc:docMk/>
            <pc:sldMk cId="997491645" sldId="267"/>
            <ac:spMk id="2" creationId="{431EDA2B-0952-AB20-5B84-CD64AEE3179D}"/>
          </ac:spMkLst>
        </pc:spChg>
        <pc:spChg chg="mod">
          <ac:chgData name="Srashti sharma" userId="d710d6dd1ca32dda" providerId="LiveId" clId="{5B9928E6-5E66-46E5-AB28-251D8DD0B32C}" dt="2026-02-13T14:31:08.097" v="613" actId="20577"/>
          <ac:spMkLst>
            <pc:docMk/>
            <pc:sldMk cId="997491645" sldId="267"/>
            <ac:spMk id="21" creationId="{7085B535-667C-3D88-27E4-40C48511BB3D}"/>
          </ac:spMkLst>
        </pc:spChg>
      </pc:sldChg>
      <pc:sldChg chg="modSp mod">
        <pc:chgData name="Srashti sharma" userId="d710d6dd1ca32dda" providerId="LiveId" clId="{5B9928E6-5E66-46E5-AB28-251D8DD0B32C}" dt="2026-02-13T14:07:08.418" v="547"/>
        <pc:sldMkLst>
          <pc:docMk/>
          <pc:sldMk cId="2963143245" sldId="268"/>
        </pc:sldMkLst>
        <pc:spChg chg="mod">
          <ac:chgData name="Srashti sharma" userId="d710d6dd1ca32dda" providerId="LiveId" clId="{5B9928E6-5E66-46E5-AB28-251D8DD0B32C}" dt="2026-02-13T14:07:08.418" v="547"/>
          <ac:spMkLst>
            <pc:docMk/>
            <pc:sldMk cId="2963143245" sldId="268"/>
            <ac:spMk id="2" creationId="{8231C163-D744-79A0-A05C-F99156E7F366}"/>
          </ac:spMkLst>
        </pc:spChg>
      </pc:sldChg>
      <pc:sldChg chg="modSp mod">
        <pc:chgData name="Srashti sharma" userId="d710d6dd1ca32dda" providerId="LiveId" clId="{5B9928E6-5E66-46E5-AB28-251D8DD0B32C}" dt="2026-02-13T14:25:45.151" v="580" actId="14100"/>
        <pc:sldMkLst>
          <pc:docMk/>
          <pc:sldMk cId="1380432385" sldId="269"/>
        </pc:sldMkLst>
        <pc:spChg chg="mod">
          <ac:chgData name="Srashti sharma" userId="d710d6dd1ca32dda" providerId="LiveId" clId="{5B9928E6-5E66-46E5-AB28-251D8DD0B32C}" dt="2026-02-13T14:25:45.151" v="580" actId="14100"/>
          <ac:spMkLst>
            <pc:docMk/>
            <pc:sldMk cId="1380432385" sldId="269"/>
            <ac:spMk id="2" creationId="{EE72B33B-9073-B7DD-08B5-1774BCA0A498}"/>
          </ac:spMkLst>
        </pc:spChg>
      </pc:sldChg>
      <pc:sldChg chg="modSp mod">
        <pc:chgData name="Srashti sharma" userId="d710d6dd1ca32dda" providerId="LiveId" clId="{5B9928E6-5E66-46E5-AB28-251D8DD0B32C}" dt="2026-02-13T14:07:47.667" v="556"/>
        <pc:sldMkLst>
          <pc:docMk/>
          <pc:sldMk cId="3006430897" sldId="270"/>
        </pc:sldMkLst>
        <pc:spChg chg="mod">
          <ac:chgData name="Srashti sharma" userId="d710d6dd1ca32dda" providerId="LiveId" clId="{5B9928E6-5E66-46E5-AB28-251D8DD0B32C}" dt="2026-02-13T14:07:47.667" v="556"/>
          <ac:spMkLst>
            <pc:docMk/>
            <pc:sldMk cId="3006430897" sldId="270"/>
            <ac:spMk id="2" creationId="{A3E70365-AFEE-9960-36C6-A8442E5DFC65}"/>
          </ac:spMkLst>
        </pc:spChg>
        <pc:picChg chg="mod">
          <ac:chgData name="Srashti sharma" userId="d710d6dd1ca32dda" providerId="LiveId" clId="{5B9928E6-5E66-46E5-AB28-251D8DD0B32C}" dt="2026-02-13T12:34:29.911" v="229" actId="14861"/>
          <ac:picMkLst>
            <pc:docMk/>
            <pc:sldMk cId="3006430897" sldId="270"/>
            <ac:picMk id="10" creationId="{A8316452-EE80-52D1-2F74-5EE2E6A25C7D}"/>
          </ac:picMkLst>
        </pc:picChg>
        <pc:picChg chg="mod">
          <ac:chgData name="Srashti sharma" userId="d710d6dd1ca32dda" providerId="LiveId" clId="{5B9928E6-5E66-46E5-AB28-251D8DD0B32C}" dt="2026-02-13T12:34:26.602" v="228" actId="14861"/>
          <ac:picMkLst>
            <pc:docMk/>
            <pc:sldMk cId="3006430897" sldId="270"/>
            <ac:picMk id="12" creationId="{671027C5-B283-F1B9-3381-BA43D4EF312E}"/>
          </ac:picMkLst>
        </pc:picChg>
      </pc:sldChg>
      <pc:sldChg chg="modSp">
        <pc:chgData name="Srashti sharma" userId="d710d6dd1ca32dda" providerId="LiveId" clId="{5B9928E6-5E66-46E5-AB28-251D8DD0B32C}" dt="2026-02-13T14:07:54.432" v="557"/>
        <pc:sldMkLst>
          <pc:docMk/>
          <pc:sldMk cId="1222983939" sldId="271"/>
        </pc:sldMkLst>
        <pc:spChg chg="mod">
          <ac:chgData name="Srashti sharma" userId="d710d6dd1ca32dda" providerId="LiveId" clId="{5B9928E6-5E66-46E5-AB28-251D8DD0B32C}" dt="2026-02-13T14:07:54.432" v="557"/>
          <ac:spMkLst>
            <pc:docMk/>
            <pc:sldMk cId="1222983939" sldId="271"/>
            <ac:spMk id="5" creationId="{3E796B87-2B7B-10D3-2AD4-DFF2246CE24C}"/>
          </ac:spMkLst>
        </pc:spChg>
      </pc:sldChg>
      <pc:sldChg chg="modSp mod">
        <pc:chgData name="Srashti sharma" userId="d710d6dd1ca32dda" providerId="LiveId" clId="{5B9928E6-5E66-46E5-AB28-251D8DD0B32C}" dt="2026-02-13T14:08:12.072" v="560"/>
        <pc:sldMkLst>
          <pc:docMk/>
          <pc:sldMk cId="1250591001" sldId="274"/>
        </pc:sldMkLst>
        <pc:spChg chg="mod">
          <ac:chgData name="Srashti sharma" userId="d710d6dd1ca32dda" providerId="LiveId" clId="{5B9928E6-5E66-46E5-AB28-251D8DD0B32C}" dt="2026-02-13T13:15:22.431" v="383" actId="2711"/>
          <ac:spMkLst>
            <pc:docMk/>
            <pc:sldMk cId="1250591001" sldId="274"/>
            <ac:spMk id="8" creationId="{30C79768-2543-FBBA-4776-6CE6256497A7}"/>
          </ac:spMkLst>
        </pc:spChg>
        <pc:spChg chg="mod">
          <ac:chgData name="Srashti sharma" userId="d710d6dd1ca32dda" providerId="LiveId" clId="{5B9928E6-5E66-46E5-AB28-251D8DD0B32C}" dt="2026-02-13T14:08:12.072" v="560"/>
          <ac:spMkLst>
            <pc:docMk/>
            <pc:sldMk cId="1250591001" sldId="274"/>
            <ac:spMk id="11" creationId="{B612471D-F567-7D6F-0009-6245A9A3CAF8}"/>
          </ac:spMkLst>
        </pc:spChg>
      </pc:sldChg>
      <pc:sldChg chg="addSp modSp mod">
        <pc:chgData name="Srashti sharma" userId="d710d6dd1ca32dda" providerId="LiveId" clId="{5B9928E6-5E66-46E5-AB28-251D8DD0B32C}" dt="2026-02-15T11:36:43.255" v="664" actId="1076"/>
        <pc:sldMkLst>
          <pc:docMk/>
          <pc:sldMk cId="4287758066" sldId="275"/>
        </pc:sldMkLst>
        <pc:spChg chg="mod">
          <ac:chgData name="Srashti sharma" userId="d710d6dd1ca32dda" providerId="LiveId" clId="{5B9928E6-5E66-46E5-AB28-251D8DD0B32C}" dt="2026-02-13T14:06:02.801" v="538"/>
          <ac:spMkLst>
            <pc:docMk/>
            <pc:sldMk cId="4287758066" sldId="275"/>
            <ac:spMk id="2" creationId="{0915961E-9A0E-0585-8CE7-A68B875F4E62}"/>
          </ac:spMkLst>
        </pc:spChg>
        <pc:spChg chg="add mod">
          <ac:chgData name="Srashti sharma" userId="d710d6dd1ca32dda" providerId="LiveId" clId="{5B9928E6-5E66-46E5-AB28-251D8DD0B32C}" dt="2026-02-15T11:36:43.255" v="664" actId="1076"/>
          <ac:spMkLst>
            <pc:docMk/>
            <pc:sldMk cId="4287758066" sldId="275"/>
            <ac:spMk id="4" creationId="{77536FF1-D698-7006-A4A0-01C0B4717AED}"/>
          </ac:spMkLst>
        </pc:spChg>
        <pc:picChg chg="mod">
          <ac:chgData name="Srashti sharma" userId="d710d6dd1ca32dda" providerId="LiveId" clId="{5B9928E6-5E66-46E5-AB28-251D8DD0B32C}" dt="2026-02-15T11:35:59.271" v="651" actId="1076"/>
          <ac:picMkLst>
            <pc:docMk/>
            <pc:sldMk cId="4287758066" sldId="275"/>
            <ac:picMk id="8" creationId="{66FA94BC-B894-F555-5D85-22AFEF7C5349}"/>
          </ac:picMkLst>
        </pc:picChg>
        <pc:picChg chg="mod">
          <ac:chgData name="Srashti sharma" userId="d710d6dd1ca32dda" providerId="LiveId" clId="{5B9928E6-5E66-46E5-AB28-251D8DD0B32C}" dt="2026-02-15T11:35:56.444" v="650" actId="1076"/>
          <ac:picMkLst>
            <pc:docMk/>
            <pc:sldMk cId="4287758066" sldId="275"/>
            <ac:picMk id="13" creationId="{886C7881-307B-35B6-6FEB-F7340126BC0F}"/>
          </ac:picMkLst>
        </pc:picChg>
      </pc:sldChg>
      <pc:sldChg chg="addSp modSp mod">
        <pc:chgData name="Srashti sharma" userId="d710d6dd1ca32dda" providerId="LiveId" clId="{5B9928E6-5E66-46E5-AB28-251D8DD0B32C}" dt="2026-02-15T11:38:34.506" v="677" actId="1076"/>
        <pc:sldMkLst>
          <pc:docMk/>
          <pc:sldMk cId="1157695815" sldId="276"/>
        </pc:sldMkLst>
        <pc:spChg chg="mod">
          <ac:chgData name="Srashti sharma" userId="d710d6dd1ca32dda" providerId="LiveId" clId="{5B9928E6-5E66-46E5-AB28-251D8DD0B32C}" dt="2026-02-13T14:06:09.732" v="539"/>
          <ac:spMkLst>
            <pc:docMk/>
            <pc:sldMk cId="1157695815" sldId="276"/>
            <ac:spMk id="2" creationId="{B5938127-F45C-7E9E-159A-629AFF4FD340}"/>
          </ac:spMkLst>
        </pc:spChg>
        <pc:spChg chg="add mod">
          <ac:chgData name="Srashti sharma" userId="d710d6dd1ca32dda" providerId="LiveId" clId="{5B9928E6-5E66-46E5-AB28-251D8DD0B32C}" dt="2026-02-15T11:38:30.883" v="676" actId="1076"/>
          <ac:spMkLst>
            <pc:docMk/>
            <pc:sldMk cId="1157695815" sldId="276"/>
            <ac:spMk id="3" creationId="{06FFFD0A-5212-E49E-5AB2-18828B0F31F8}"/>
          </ac:spMkLst>
        </pc:spChg>
        <pc:spChg chg="mod">
          <ac:chgData name="Srashti sharma" userId="d710d6dd1ca32dda" providerId="LiveId" clId="{5B9928E6-5E66-46E5-AB28-251D8DD0B32C}" dt="2026-02-15T11:38:34.506" v="677" actId="1076"/>
          <ac:spMkLst>
            <pc:docMk/>
            <pc:sldMk cId="1157695815" sldId="276"/>
            <ac:spMk id="9" creationId="{253433D8-00E3-03F3-ACA7-B4BFB9BEA4D5}"/>
          </ac:spMkLst>
        </pc:spChg>
      </pc:sldChg>
      <pc:sldChg chg="addSp delSp modSp mod">
        <pc:chgData name="Srashti sharma" userId="d710d6dd1ca32dda" providerId="LiveId" clId="{5B9928E6-5E66-46E5-AB28-251D8DD0B32C}" dt="2026-02-15T11:38:41.129" v="678" actId="21"/>
        <pc:sldMkLst>
          <pc:docMk/>
          <pc:sldMk cId="1281256594" sldId="277"/>
        </pc:sldMkLst>
        <pc:spChg chg="mod">
          <ac:chgData name="Srashti sharma" userId="d710d6dd1ca32dda" providerId="LiveId" clId="{5B9928E6-5E66-46E5-AB28-251D8DD0B32C}" dt="2026-02-13T14:06:14.918" v="540"/>
          <ac:spMkLst>
            <pc:docMk/>
            <pc:sldMk cId="1281256594" sldId="277"/>
            <ac:spMk id="2" creationId="{CD6DF0EE-AF91-5C3F-0F93-477F0B5D6860}"/>
          </ac:spMkLst>
        </pc:spChg>
        <pc:spChg chg="add del mod">
          <ac:chgData name="Srashti sharma" userId="d710d6dd1ca32dda" providerId="LiveId" clId="{5B9928E6-5E66-46E5-AB28-251D8DD0B32C}" dt="2026-02-15T11:38:41.129" v="678" actId="21"/>
          <ac:spMkLst>
            <pc:docMk/>
            <pc:sldMk cId="1281256594" sldId="277"/>
            <ac:spMk id="4" creationId="{8C89636A-9D08-A06C-36E8-98085259AA77}"/>
          </ac:spMkLst>
        </pc:spChg>
      </pc:sldChg>
      <pc:sldChg chg="modSp">
        <pc:chgData name="Srashti sharma" userId="d710d6dd1ca32dda" providerId="LiveId" clId="{5B9928E6-5E66-46E5-AB28-251D8DD0B32C}" dt="2026-02-13T14:06:20.138" v="541"/>
        <pc:sldMkLst>
          <pc:docMk/>
          <pc:sldMk cId="3921033585" sldId="278"/>
        </pc:sldMkLst>
        <pc:spChg chg="mod">
          <ac:chgData name="Srashti sharma" userId="d710d6dd1ca32dda" providerId="LiveId" clId="{5B9928E6-5E66-46E5-AB28-251D8DD0B32C}" dt="2026-02-13T14:06:20.138" v="541"/>
          <ac:spMkLst>
            <pc:docMk/>
            <pc:sldMk cId="3921033585" sldId="278"/>
            <ac:spMk id="2" creationId="{1418C2F3-186D-1D0B-9229-4F8A3DF9A79A}"/>
          </ac:spMkLst>
        </pc:spChg>
      </pc:sldChg>
      <pc:sldChg chg="addSp delSp modSp mod">
        <pc:chgData name="Srashti sharma" userId="d710d6dd1ca32dda" providerId="LiveId" clId="{5B9928E6-5E66-46E5-AB28-251D8DD0B32C}" dt="2026-02-15T11:32:22.915" v="649" actId="1076"/>
        <pc:sldMkLst>
          <pc:docMk/>
          <pc:sldMk cId="1339502475" sldId="279"/>
        </pc:sldMkLst>
        <pc:spChg chg="mod">
          <ac:chgData name="Srashti sharma" userId="d710d6dd1ca32dda" providerId="LiveId" clId="{5B9928E6-5E66-46E5-AB28-251D8DD0B32C}" dt="2026-02-13T14:06:34.744" v="542"/>
          <ac:spMkLst>
            <pc:docMk/>
            <pc:sldMk cId="1339502475" sldId="279"/>
            <ac:spMk id="2" creationId="{6A8F3E95-1F6F-B3ED-314A-C2CD20A38925}"/>
          </ac:spMkLst>
        </pc:spChg>
        <pc:spChg chg="add del mod">
          <ac:chgData name="Srashti sharma" userId="d710d6dd1ca32dda" providerId="LiveId" clId="{5B9928E6-5E66-46E5-AB28-251D8DD0B32C}" dt="2026-02-15T11:30:40.486" v="625" actId="21"/>
          <ac:spMkLst>
            <pc:docMk/>
            <pc:sldMk cId="1339502475" sldId="279"/>
            <ac:spMk id="3" creationId="{ABE78048-93AC-14A0-07FC-E7D619DD49C2}"/>
          </ac:spMkLst>
        </pc:spChg>
        <pc:spChg chg="add mod">
          <ac:chgData name="Srashti sharma" userId="d710d6dd1ca32dda" providerId="LiveId" clId="{5B9928E6-5E66-46E5-AB28-251D8DD0B32C}" dt="2026-02-15T11:29:36.018" v="619"/>
          <ac:spMkLst>
            <pc:docMk/>
            <pc:sldMk cId="1339502475" sldId="279"/>
            <ac:spMk id="4" creationId="{9E31186F-B347-53BE-9429-C0BCF5E9CA5B}"/>
          </ac:spMkLst>
        </pc:spChg>
        <pc:spChg chg="add mod">
          <ac:chgData name="Srashti sharma" userId="d710d6dd1ca32dda" providerId="LiveId" clId="{5B9928E6-5E66-46E5-AB28-251D8DD0B32C}" dt="2026-02-15T11:32:22.915" v="649" actId="1076"/>
          <ac:spMkLst>
            <pc:docMk/>
            <pc:sldMk cId="1339502475" sldId="279"/>
            <ac:spMk id="7" creationId="{DD695A9E-825F-B1C7-5367-4704B65EB85D}"/>
          </ac:spMkLst>
        </pc:spChg>
        <pc:spChg chg="mod">
          <ac:chgData name="Srashti sharma" userId="d710d6dd1ca32dda" providerId="LiveId" clId="{5B9928E6-5E66-46E5-AB28-251D8DD0B32C}" dt="2026-02-15T11:31:40.279" v="637" actId="1076"/>
          <ac:spMkLst>
            <pc:docMk/>
            <pc:sldMk cId="1339502475" sldId="279"/>
            <ac:spMk id="9" creationId="{FA282DC8-E350-5DF0-3FBB-026AF5D803B9}"/>
          </ac:spMkLst>
        </pc:spChg>
        <pc:spChg chg="mod">
          <ac:chgData name="Srashti sharma" userId="d710d6dd1ca32dda" providerId="LiveId" clId="{5B9928E6-5E66-46E5-AB28-251D8DD0B32C}" dt="2026-02-15T11:32:15.746" v="647" actId="1076"/>
          <ac:spMkLst>
            <pc:docMk/>
            <pc:sldMk cId="1339502475" sldId="279"/>
            <ac:spMk id="14" creationId="{201C8B63-AD8E-4797-5F65-83BBD0766CE0}"/>
          </ac:spMkLst>
        </pc:spChg>
        <pc:spChg chg="mod">
          <ac:chgData name="Srashti sharma" userId="d710d6dd1ca32dda" providerId="LiveId" clId="{5B9928E6-5E66-46E5-AB28-251D8DD0B32C}" dt="2026-02-15T11:32:19.658" v="648" actId="1076"/>
          <ac:spMkLst>
            <pc:docMk/>
            <pc:sldMk cId="1339502475" sldId="279"/>
            <ac:spMk id="22" creationId="{5ACDD06C-F78E-1782-433A-2510BEA9AE94}"/>
          </ac:spMkLst>
        </pc:spChg>
        <pc:picChg chg="mod">
          <ac:chgData name="Srashti sharma" userId="d710d6dd1ca32dda" providerId="LiveId" clId="{5B9928E6-5E66-46E5-AB28-251D8DD0B32C}" dt="2026-02-15T11:31:45.054" v="638" actId="1076"/>
          <ac:picMkLst>
            <pc:docMk/>
            <pc:sldMk cId="1339502475" sldId="279"/>
            <ac:picMk id="12" creationId="{4307FE7B-8A07-2556-9A86-665868F9B537}"/>
          </ac:picMkLst>
        </pc:picChg>
        <pc:picChg chg="mod">
          <ac:chgData name="Srashti sharma" userId="d710d6dd1ca32dda" providerId="LiveId" clId="{5B9928E6-5E66-46E5-AB28-251D8DD0B32C}" dt="2026-02-15T11:31:08.723" v="629" actId="1076"/>
          <ac:picMkLst>
            <pc:docMk/>
            <pc:sldMk cId="1339502475" sldId="279"/>
            <ac:picMk id="15" creationId="{2F5FF10E-33B0-CD0E-5ADF-9F3F0D9B4945}"/>
          </ac:picMkLst>
        </pc:picChg>
      </pc:sldChg>
      <pc:sldChg chg="modSp mod">
        <pc:chgData name="Srashti sharma" userId="d710d6dd1ca32dda" providerId="LiveId" clId="{5B9928E6-5E66-46E5-AB28-251D8DD0B32C}" dt="2026-02-13T14:06:42.379" v="543"/>
        <pc:sldMkLst>
          <pc:docMk/>
          <pc:sldMk cId="3510024237" sldId="280"/>
        </pc:sldMkLst>
        <pc:spChg chg="mod">
          <ac:chgData name="Srashti sharma" userId="d710d6dd1ca32dda" providerId="LiveId" clId="{5B9928E6-5E66-46E5-AB28-251D8DD0B32C}" dt="2026-02-13T14:06:42.379" v="543"/>
          <ac:spMkLst>
            <pc:docMk/>
            <pc:sldMk cId="3510024237" sldId="280"/>
            <ac:spMk id="2" creationId="{14517140-E981-C47E-CD5A-55DC7360D9F1}"/>
          </ac:spMkLst>
        </pc:spChg>
      </pc:sldChg>
      <pc:sldChg chg="modSp">
        <pc:chgData name="Srashti sharma" userId="d710d6dd1ca32dda" providerId="LiveId" clId="{5B9928E6-5E66-46E5-AB28-251D8DD0B32C}" dt="2026-02-13T14:05:52.740" v="536"/>
        <pc:sldMkLst>
          <pc:docMk/>
          <pc:sldMk cId="1174656674" sldId="281"/>
        </pc:sldMkLst>
        <pc:spChg chg="mod">
          <ac:chgData name="Srashti sharma" userId="d710d6dd1ca32dda" providerId="LiveId" clId="{5B9928E6-5E66-46E5-AB28-251D8DD0B32C}" dt="2026-02-13T14:05:52.740" v="536"/>
          <ac:spMkLst>
            <pc:docMk/>
            <pc:sldMk cId="1174656674" sldId="281"/>
            <ac:spMk id="2" creationId="{3F489456-2B93-E1EF-02F2-A0681033696F}"/>
          </ac:spMkLst>
        </pc:spChg>
      </pc:sldChg>
      <pc:sldChg chg="modSp">
        <pc:chgData name="Srashti sharma" userId="d710d6dd1ca32dda" providerId="LiveId" clId="{5B9928E6-5E66-46E5-AB28-251D8DD0B32C}" dt="2026-02-13T14:05:57.037" v="537"/>
        <pc:sldMkLst>
          <pc:docMk/>
          <pc:sldMk cId="32453363" sldId="282"/>
        </pc:sldMkLst>
        <pc:spChg chg="mod">
          <ac:chgData name="Srashti sharma" userId="d710d6dd1ca32dda" providerId="LiveId" clId="{5B9928E6-5E66-46E5-AB28-251D8DD0B32C}" dt="2026-02-13T14:05:57.037" v="537"/>
          <ac:spMkLst>
            <pc:docMk/>
            <pc:sldMk cId="32453363" sldId="282"/>
            <ac:spMk id="2" creationId="{203D7A24-EB7E-0F36-25F2-588AB74BD546}"/>
          </ac:spMkLst>
        </pc:spChg>
      </pc:sldChg>
      <pc:sldChg chg="addSp delSp modSp new mod ord">
        <pc:chgData name="Srashti sharma" userId="d710d6dd1ca32dda" providerId="LiveId" clId="{5B9928E6-5E66-46E5-AB28-251D8DD0B32C}" dt="2026-02-13T14:06:54.308" v="545"/>
        <pc:sldMkLst>
          <pc:docMk/>
          <pc:sldMk cId="2621100193" sldId="283"/>
        </pc:sldMkLst>
        <pc:spChg chg="mod">
          <ac:chgData name="Srashti sharma" userId="d710d6dd1ca32dda" providerId="LiveId" clId="{5B9928E6-5E66-46E5-AB28-251D8DD0B32C}" dt="2026-02-13T14:06:54.308" v="545"/>
          <ac:spMkLst>
            <pc:docMk/>
            <pc:sldMk cId="2621100193" sldId="283"/>
            <ac:spMk id="2" creationId="{9B7A3FAC-73CF-E043-6E73-D013751A12C2}"/>
          </ac:spMkLst>
        </pc:spChg>
        <pc:picChg chg="add mod">
          <ac:chgData name="Srashti sharma" userId="d710d6dd1ca32dda" providerId="LiveId" clId="{5B9928E6-5E66-46E5-AB28-251D8DD0B32C}" dt="2026-02-13T13:29:03.002" v="467" actId="14100"/>
          <ac:picMkLst>
            <pc:docMk/>
            <pc:sldMk cId="2621100193" sldId="283"/>
            <ac:picMk id="5" creationId="{464C8C05-EF07-E357-563D-B37A39F94F2F}"/>
          </ac:picMkLst>
        </pc:picChg>
        <pc:picChg chg="add mod">
          <ac:chgData name="Srashti sharma" userId="d710d6dd1ca32dda" providerId="LiveId" clId="{5B9928E6-5E66-46E5-AB28-251D8DD0B32C}" dt="2026-02-13T13:29:10.306" v="468" actId="1076"/>
          <ac:picMkLst>
            <pc:docMk/>
            <pc:sldMk cId="2621100193" sldId="283"/>
            <ac:picMk id="7" creationId="{3F722AF2-A29E-89BF-2143-B54BBE23E47B}"/>
          </ac:picMkLst>
        </pc:picChg>
      </pc:sldChg>
      <pc:sldChg chg="addSp delSp modSp new mod">
        <pc:chgData name="Srashti sharma" userId="d710d6dd1ca32dda" providerId="LiveId" clId="{5B9928E6-5E66-46E5-AB28-251D8DD0B32C}" dt="2026-02-13T14:07:20.225" v="550" actId="27636"/>
        <pc:sldMkLst>
          <pc:docMk/>
          <pc:sldMk cId="1755936540" sldId="284"/>
        </pc:sldMkLst>
        <pc:spChg chg="mod">
          <ac:chgData name="Srashti sharma" userId="d710d6dd1ca32dda" providerId="LiveId" clId="{5B9928E6-5E66-46E5-AB28-251D8DD0B32C}" dt="2026-02-13T14:07:20.225" v="550" actId="27636"/>
          <ac:spMkLst>
            <pc:docMk/>
            <pc:sldMk cId="1755936540" sldId="284"/>
            <ac:spMk id="2" creationId="{844C83EB-7A32-77C8-8D21-3ECC8A5B6C57}"/>
          </ac:spMkLst>
        </pc:spChg>
        <pc:spChg chg="add mod">
          <ac:chgData name="Srashti sharma" userId="d710d6dd1ca32dda" providerId="LiveId" clId="{5B9928E6-5E66-46E5-AB28-251D8DD0B32C}" dt="2026-02-13T13:22:30.816" v="436" actId="14100"/>
          <ac:spMkLst>
            <pc:docMk/>
            <pc:sldMk cId="1755936540" sldId="284"/>
            <ac:spMk id="8" creationId="{0B848435-03F9-0561-AE2E-428A0B226E41}"/>
          </ac:spMkLst>
        </pc:spChg>
        <pc:picChg chg="add mod ord">
          <ac:chgData name="Srashti sharma" userId="d710d6dd1ca32dda" providerId="LiveId" clId="{5B9928E6-5E66-46E5-AB28-251D8DD0B32C}" dt="2026-02-13T12:28:54.780" v="180" actId="14100"/>
          <ac:picMkLst>
            <pc:docMk/>
            <pc:sldMk cId="1755936540" sldId="284"/>
            <ac:picMk id="5" creationId="{9F0628C3-6C79-F483-397B-F418EDEE8744}"/>
          </ac:picMkLst>
        </pc:picChg>
        <pc:picChg chg="add mod">
          <ac:chgData name="Srashti sharma" userId="d710d6dd1ca32dda" providerId="LiveId" clId="{5B9928E6-5E66-46E5-AB28-251D8DD0B32C}" dt="2026-02-13T13:22:05.319" v="427" actId="1076"/>
          <ac:picMkLst>
            <pc:docMk/>
            <pc:sldMk cId="1755936540" sldId="284"/>
            <ac:picMk id="7" creationId="{7C3C8C14-E09F-2194-BABC-6ACE2D8FC667}"/>
          </ac:picMkLst>
        </pc:picChg>
      </pc:sldChg>
      <pc:sldChg chg="addSp delSp modSp new mod">
        <pc:chgData name="Srashti sharma" userId="d710d6dd1ca32dda" providerId="LiveId" clId="{5B9928E6-5E66-46E5-AB28-251D8DD0B32C}" dt="2026-02-13T14:32:37.324" v="617" actId="20577"/>
        <pc:sldMkLst>
          <pc:docMk/>
          <pc:sldMk cId="987243496" sldId="285"/>
        </pc:sldMkLst>
        <pc:spChg chg="mod">
          <ac:chgData name="Srashti sharma" userId="d710d6dd1ca32dda" providerId="LiveId" clId="{5B9928E6-5E66-46E5-AB28-251D8DD0B32C}" dt="2026-02-13T14:07:25.642" v="551"/>
          <ac:spMkLst>
            <pc:docMk/>
            <pc:sldMk cId="987243496" sldId="285"/>
            <ac:spMk id="2" creationId="{990EE293-E114-4FE3-8442-E83A77402022}"/>
          </ac:spMkLst>
        </pc:spChg>
        <pc:spChg chg="add mod">
          <ac:chgData name="Srashti sharma" userId="d710d6dd1ca32dda" providerId="LiveId" clId="{5B9928E6-5E66-46E5-AB28-251D8DD0B32C}" dt="2026-02-13T12:51:40.992" v="306" actId="1076"/>
          <ac:spMkLst>
            <pc:docMk/>
            <pc:sldMk cId="987243496" sldId="285"/>
            <ac:spMk id="9" creationId="{0643854A-532C-172F-3C0A-670724FCAF49}"/>
          </ac:spMkLst>
        </pc:spChg>
        <pc:spChg chg="add mod">
          <ac:chgData name="Srashti sharma" userId="d710d6dd1ca32dda" providerId="LiveId" clId="{5B9928E6-5E66-46E5-AB28-251D8DD0B32C}" dt="2026-02-13T14:32:37.324" v="617" actId="20577"/>
          <ac:spMkLst>
            <pc:docMk/>
            <pc:sldMk cId="987243496" sldId="285"/>
            <ac:spMk id="10" creationId="{B0EF50D4-4A78-8D46-5492-B534386EBC23}"/>
          </ac:spMkLst>
        </pc:spChg>
        <pc:picChg chg="add mod">
          <ac:chgData name="Srashti sharma" userId="d710d6dd1ca32dda" providerId="LiveId" clId="{5B9928E6-5E66-46E5-AB28-251D8DD0B32C}" dt="2026-02-13T12:51:36.611" v="304" actId="1076"/>
          <ac:picMkLst>
            <pc:docMk/>
            <pc:sldMk cId="987243496" sldId="285"/>
            <ac:picMk id="5" creationId="{1C2F2B7B-5046-FB64-5350-2FCF8E956B71}"/>
          </ac:picMkLst>
        </pc:picChg>
        <pc:picChg chg="add mod">
          <ac:chgData name="Srashti sharma" userId="d710d6dd1ca32dda" providerId="LiveId" clId="{5B9928E6-5E66-46E5-AB28-251D8DD0B32C}" dt="2026-02-13T12:51:39.139" v="305" actId="1076"/>
          <ac:picMkLst>
            <pc:docMk/>
            <pc:sldMk cId="987243496" sldId="285"/>
            <ac:picMk id="7" creationId="{8529B95D-BC9A-C0F1-01DD-042481232393}"/>
          </ac:picMkLst>
        </pc:picChg>
      </pc:sldChg>
      <pc:sldChg chg="addSp delSp modSp new mod">
        <pc:chgData name="Srashti sharma" userId="d710d6dd1ca32dda" providerId="LiveId" clId="{5B9928E6-5E66-46E5-AB28-251D8DD0B32C}" dt="2026-02-13T14:12:11.092" v="569" actId="2711"/>
        <pc:sldMkLst>
          <pc:docMk/>
          <pc:sldMk cId="1362765401" sldId="286"/>
        </pc:sldMkLst>
        <pc:spChg chg="mod">
          <ac:chgData name="Srashti sharma" userId="d710d6dd1ca32dda" providerId="LiveId" clId="{5B9928E6-5E66-46E5-AB28-251D8DD0B32C}" dt="2026-02-13T14:07:30.173" v="552"/>
          <ac:spMkLst>
            <pc:docMk/>
            <pc:sldMk cId="1362765401" sldId="286"/>
            <ac:spMk id="2" creationId="{83C7380C-21B5-4D92-4EB1-AF2F4F1A353F}"/>
          </ac:spMkLst>
        </pc:spChg>
        <pc:spChg chg="add mod">
          <ac:chgData name="Srashti sharma" userId="d710d6dd1ca32dda" providerId="LiveId" clId="{5B9928E6-5E66-46E5-AB28-251D8DD0B32C}" dt="2026-02-13T14:12:11.092" v="569" actId="2711"/>
          <ac:spMkLst>
            <pc:docMk/>
            <pc:sldMk cId="1362765401" sldId="286"/>
            <ac:spMk id="8" creationId="{7C461CA3-B1F6-6256-1980-22D8953AFB63}"/>
          </ac:spMkLst>
        </pc:spChg>
        <pc:picChg chg="add mod">
          <ac:chgData name="Srashti sharma" userId="d710d6dd1ca32dda" providerId="LiveId" clId="{5B9928E6-5E66-46E5-AB28-251D8DD0B32C}" dt="2026-02-13T12:34:45.949" v="234" actId="14861"/>
          <ac:picMkLst>
            <pc:docMk/>
            <pc:sldMk cId="1362765401" sldId="286"/>
            <ac:picMk id="5" creationId="{9AB62992-5BC4-4A5B-FF5D-A512C907AD54}"/>
          </ac:picMkLst>
        </pc:picChg>
        <pc:picChg chg="add mod">
          <ac:chgData name="Srashti sharma" userId="d710d6dd1ca32dda" providerId="LiveId" clId="{5B9928E6-5E66-46E5-AB28-251D8DD0B32C}" dt="2026-02-13T12:34:42.455" v="233" actId="14861"/>
          <ac:picMkLst>
            <pc:docMk/>
            <pc:sldMk cId="1362765401" sldId="286"/>
            <ac:picMk id="7" creationId="{7768DBBB-B4FE-907E-1308-C18FEF631C85}"/>
          </ac:picMkLst>
        </pc:picChg>
      </pc:sldChg>
      <pc:sldChg chg="addSp delSp modSp new mod">
        <pc:chgData name="Srashti sharma" userId="d710d6dd1ca32dda" providerId="LiveId" clId="{5B9928E6-5E66-46E5-AB28-251D8DD0B32C}" dt="2026-02-13T14:07:34.876" v="553"/>
        <pc:sldMkLst>
          <pc:docMk/>
          <pc:sldMk cId="477086783" sldId="287"/>
        </pc:sldMkLst>
        <pc:spChg chg="mod">
          <ac:chgData name="Srashti sharma" userId="d710d6dd1ca32dda" providerId="LiveId" clId="{5B9928E6-5E66-46E5-AB28-251D8DD0B32C}" dt="2026-02-13T14:07:34.876" v="553"/>
          <ac:spMkLst>
            <pc:docMk/>
            <pc:sldMk cId="477086783" sldId="287"/>
            <ac:spMk id="2" creationId="{65B15249-ADA7-0353-8CBC-E66C1A2854B5}"/>
          </ac:spMkLst>
        </pc:spChg>
        <pc:picChg chg="add mod">
          <ac:chgData name="Srashti sharma" userId="d710d6dd1ca32dda" providerId="LiveId" clId="{5B9928E6-5E66-46E5-AB28-251D8DD0B32C}" dt="2026-02-13T12:54:17.998" v="319" actId="1076"/>
          <ac:picMkLst>
            <pc:docMk/>
            <pc:sldMk cId="477086783" sldId="287"/>
            <ac:picMk id="7" creationId="{DE1B32D2-3064-4E88-9363-C4D2483EB483}"/>
          </ac:picMkLst>
        </pc:picChg>
      </pc:sldChg>
      <pc:sldChg chg="addSp delSp modSp new mod">
        <pc:chgData name="Srashti sharma" userId="d710d6dd1ca32dda" providerId="LiveId" clId="{5B9928E6-5E66-46E5-AB28-251D8DD0B32C}" dt="2026-02-13T14:07:43.494" v="555"/>
        <pc:sldMkLst>
          <pc:docMk/>
          <pc:sldMk cId="3893602644" sldId="288"/>
        </pc:sldMkLst>
        <pc:spChg chg="mod">
          <ac:chgData name="Srashti sharma" userId="d710d6dd1ca32dda" providerId="LiveId" clId="{5B9928E6-5E66-46E5-AB28-251D8DD0B32C}" dt="2026-02-13T14:07:43.494" v="555"/>
          <ac:spMkLst>
            <pc:docMk/>
            <pc:sldMk cId="3893602644" sldId="288"/>
            <ac:spMk id="2" creationId="{79EF1026-7A67-4FB9-6427-551109019D0F}"/>
          </ac:spMkLst>
        </pc:spChg>
        <pc:spChg chg="add mod">
          <ac:chgData name="Srashti sharma" userId="d710d6dd1ca32dda" providerId="LiveId" clId="{5B9928E6-5E66-46E5-AB28-251D8DD0B32C}" dt="2026-02-13T12:49:08.376" v="292"/>
          <ac:spMkLst>
            <pc:docMk/>
            <pc:sldMk cId="3893602644" sldId="288"/>
            <ac:spMk id="7" creationId="{63EDDF8C-1EBF-CEF3-7C09-A3AEEBD9E60D}"/>
          </ac:spMkLst>
        </pc:spChg>
        <pc:picChg chg="add mod">
          <ac:chgData name="Srashti sharma" userId="d710d6dd1ca32dda" providerId="LiveId" clId="{5B9928E6-5E66-46E5-AB28-251D8DD0B32C}" dt="2026-02-13T12:45:04.921" v="268" actId="1076"/>
          <ac:picMkLst>
            <pc:docMk/>
            <pc:sldMk cId="3893602644" sldId="288"/>
            <ac:picMk id="5" creationId="{02260337-D85A-1976-7198-56507317CA81}"/>
          </ac:picMkLst>
        </pc:picChg>
      </pc:sldChg>
      <pc:sldChg chg="addSp delSp modSp new mod">
        <pc:chgData name="Srashti sharma" userId="d710d6dd1ca32dda" providerId="LiveId" clId="{5B9928E6-5E66-46E5-AB28-251D8DD0B32C}" dt="2026-02-13T14:07:39.575" v="554"/>
        <pc:sldMkLst>
          <pc:docMk/>
          <pc:sldMk cId="2441295684" sldId="289"/>
        </pc:sldMkLst>
        <pc:spChg chg="mod">
          <ac:chgData name="Srashti sharma" userId="d710d6dd1ca32dda" providerId="LiveId" clId="{5B9928E6-5E66-46E5-AB28-251D8DD0B32C}" dt="2026-02-13T14:07:39.575" v="554"/>
          <ac:spMkLst>
            <pc:docMk/>
            <pc:sldMk cId="2441295684" sldId="289"/>
            <ac:spMk id="2" creationId="{E5D2D5B5-004C-3075-5F09-C8CD240B31D6}"/>
          </ac:spMkLst>
        </pc:spChg>
        <pc:spChg chg="add mod">
          <ac:chgData name="Srashti sharma" userId="d710d6dd1ca32dda" providerId="LiveId" clId="{5B9928E6-5E66-46E5-AB28-251D8DD0B32C}" dt="2026-02-13T13:02:59.830" v="358" actId="1076"/>
          <ac:spMkLst>
            <pc:docMk/>
            <pc:sldMk cId="2441295684" sldId="289"/>
            <ac:spMk id="7" creationId="{67A8B00E-CC76-90A4-A28A-EB7F360A4B3A}"/>
          </ac:spMkLst>
        </pc:spChg>
        <pc:picChg chg="add mod">
          <ac:chgData name="Srashti sharma" userId="d710d6dd1ca32dda" providerId="LiveId" clId="{5B9928E6-5E66-46E5-AB28-251D8DD0B32C}" dt="2026-02-13T13:03:32.716" v="361" actId="1076"/>
          <ac:picMkLst>
            <pc:docMk/>
            <pc:sldMk cId="2441295684" sldId="289"/>
            <ac:picMk id="6" creationId="{6D1C0DA9-9B3E-BB07-F515-01122278B4DE}"/>
          </ac:picMkLst>
        </pc:picChg>
      </pc:sldChg>
      <pc:sldChg chg="addSp delSp modSp new mod">
        <pc:chgData name="Srashti sharma" userId="d710d6dd1ca32dda" providerId="LiveId" clId="{5B9928E6-5E66-46E5-AB28-251D8DD0B32C}" dt="2026-02-13T14:08:18.741" v="561"/>
        <pc:sldMkLst>
          <pc:docMk/>
          <pc:sldMk cId="1999344808" sldId="290"/>
        </pc:sldMkLst>
        <pc:spChg chg="add mod">
          <ac:chgData name="Srashti sharma" userId="d710d6dd1ca32dda" providerId="LiveId" clId="{5B9928E6-5E66-46E5-AB28-251D8DD0B32C}" dt="2026-02-13T14:08:18.741" v="561"/>
          <ac:spMkLst>
            <pc:docMk/>
            <pc:sldMk cId="1999344808" sldId="290"/>
            <ac:spMk id="4" creationId="{88DE244A-FB32-C34A-D4D8-661125021311}"/>
          </ac:spMkLst>
        </pc:spChg>
        <pc:spChg chg="add mod">
          <ac:chgData name="Srashti sharma" userId="d710d6dd1ca32dda" providerId="LiveId" clId="{5B9928E6-5E66-46E5-AB28-251D8DD0B32C}" dt="2026-02-13T13:59:08.444" v="495" actId="1076"/>
          <ac:spMkLst>
            <pc:docMk/>
            <pc:sldMk cId="1999344808" sldId="290"/>
            <ac:spMk id="5" creationId="{054BA104-0DCA-54CA-40AA-135ACC575F86}"/>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d710d6dd1ca32dda/Desktop/Purchase%20Pattern%20Analytics/Purchase%20Pattern%20Analytics_1.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d710d6dd1ca32dda/Desktop/Purchase%20Pattern%20Analytics/Purchase%20Pattern%20Analytics_1.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'[Purchase Pattern Analytics_1.xlsx]Outliers'!$B$4:$B$64</cx:f>
        <cx:lvl ptCount="61" formatCode="General">
          <cx:pt idx="0">3193.9200000000001</cx:pt>
          <cx:pt idx="1">2474.7400000000002</cx:pt>
          <cx:pt idx="2">1825.74</cx:pt>
          <cx:pt idx="3">1024.6800000000001</cx:pt>
          <cx:pt idx="4">855.86000000000013</cx:pt>
          <cx:pt idx="5">842.12</cx:pt>
          <cx:pt idx="6">783.11000000000024</cx:pt>
          <cx:pt idx="7">514.40999999999963</cx:pt>
          <cx:pt idx="8">508.20000000000005</cx:pt>
          <cx:pt idx="9">507.88000000000005</cx:pt>
          <cx:pt idx="10">489.60000000000008</cx:pt>
          <cx:pt idx="11">471.2999999999999</cx:pt>
          <cx:pt idx="12">449.97999999999996</cx:pt>
          <cx:pt idx="13">444.97999999999996</cx:pt>
          <cx:pt idx="14">440.88999999999993</cx:pt>
          <cx:pt idx="15">430.59999999999997</cx:pt>
          <cx:pt idx="16">426.55999999999995</cx:pt>
          <cx:pt idx="17">390.79000000000008</cx:pt>
          <cx:pt idx="18">376.36000000000001</cx:pt>
          <cx:pt idx="19">362.44999999999999</cx:pt>
          <cx:pt idx="20">358.25</cx:pt>
          <cx:pt idx="21">357</cx:pt>
          <cx:pt idx="22">354.2299999999999</cx:pt>
          <cx:pt idx="23">353.1400000000001</cx:pt>
          <cx:pt idx="24">350.39999999999998</cx:pt>
          <cx:pt idx="25">328.80000000000001</cx:pt>
          <cx:pt idx="26">326.39999999999998</cx:pt>
          <cx:pt idx="27">318.13999999999999</cx:pt>
          <cx:pt idx="28">303.89999999999998</cx:pt>
          <cx:pt idx="29">295.53999999999996</cx:pt>
          <cx:pt idx="30">295.5</cx:pt>
          <cx:pt idx="31">290.74999999999983</cx:pt>
          <cx:pt idx="32">279</cx:pt>
          <cx:pt idx="33">278.73000000000002</cx:pt>
          <cx:pt idx="34">277.35000000000002</cx:pt>
          <cx:pt idx="35">259.86000000000007</cx:pt>
          <cx:pt idx="36">259.86000000000007</cx:pt>
          <cx:pt idx="37">243.2799999999998</cx:pt>
          <cx:pt idx="38">233.45000000000002</cx:pt>
          <cx:pt idx="39">226.13999999999999</cx:pt>
          <cx:pt idx="40">225.70000000000005</cx:pt>
          <cx:pt idx="41">223.89999999999998</cx:pt>
          <cx:pt idx="42">204</cx:pt>
          <cx:pt idx="43">192.60000000000002</cx:pt>
          <cx:pt idx="44">165.88999999999996</cx:pt>
          <cx:pt idx="45">155.52000000000001</cx:pt>
          <cx:pt idx="46">139.12</cx:pt>
          <cx:pt idx="47">130.84999999999999</cx:pt>
          <cx:pt idx="48">95.290000000000006</cx:pt>
          <cx:pt idx="49">79.599999999999994</cx:pt>
          <cx:pt idx="50">70.050000000000011</cx:pt>
          <cx:pt idx="51">42.899999999999999</cx:pt>
          <cx:pt idx="52">34.799999999999997</cx:pt>
          <cx:pt idx="53">22.200000000000003</cx:pt>
          <cx:pt idx="54">22.200000000000003</cx:pt>
          <cx:pt idx="55">22.200000000000003</cx:pt>
          <cx:pt idx="56">22.200000000000003</cx:pt>
          <cx:pt idx="57">22.200000000000003</cx:pt>
          <cx:pt idx="58">17.850000000000001</cx:pt>
          <cx:pt idx="59">17.399999999999999</cx:pt>
          <cx:pt idx="60">17.399999999999999</cx:pt>
        </cx:lvl>
      </cx:numDim>
    </cx:data>
  </cx:chartData>
  <cx:chart>
    <cx:title pos="t" align="ctr" overlay="0">
      <cx:tx>
        <cx:rich>
          <a:bodyPr spcFirstLastPara="1" vertOverflow="ellipsis" horzOverflow="overflow" wrap="square" lIns="0" tIns="0" rIns="0" bIns="0" anchor="ctr" anchorCtr="1"/>
          <a:lstStyle/>
          <a:p>
            <a:pPr rtl="0"/>
            <a:r>
              <a:rPr lang="en-US" sz="1800" b="1" i="0" baseline="0" dirty="0">
                <a:solidFill>
                  <a:srgbClr val="FFFF00"/>
                </a:solidFill>
                <a:effectLst/>
                <a:latin typeface="Aptos" panose="020B0004020202020204" pitchFamily="34" charset="0"/>
              </a:rPr>
              <a:t>Histogram</a:t>
            </a:r>
            <a:endParaRPr lang="en-IN" sz="2400" dirty="0">
              <a:solidFill>
                <a:srgbClr val="FFFF00"/>
              </a:solidFill>
              <a:effectLst/>
              <a:latin typeface="Aptos" panose="020B0004020202020204" pitchFamily="34" charset="0"/>
            </a:endParaRPr>
          </a:p>
        </cx:rich>
      </cx:tx>
    </cx:title>
    <cx:plotArea>
      <cx:plotAreaRegion>
        <cx:plotSurface>
          <cx:spPr>
            <a:noFill/>
            <a:effectLst>
              <a:outerShdw blurRad="50800" dist="38100" dir="18900000" algn="bl" rotWithShape="0">
                <a:prstClr val="black">
                  <a:alpha val="40000"/>
                </a:prstClr>
              </a:outerShdw>
            </a:effectLst>
          </cx:spPr>
        </cx:plotSurface>
        <cx:series layoutId="clusteredColumn" uniqueId="{4E9DE008-3D5C-4294-971B-B1422B4D867A}">
          <cx:tx>
            <cx:txData>
              <cx:f>'[Purchase Pattern Analytics_1.xlsx]Outliers'!$B$3</cx:f>
              <cx:v>Total_Bill_Value</cx:v>
            </cx:txData>
          </cx:tx>
          <cx:spPr>
            <a:solidFill>
              <a:srgbClr val="0052CC"/>
            </a:solidFill>
          </cx:spPr>
          <cx:dataId val="0"/>
          <cx:layoutPr>
            <cx:binning intervalClosed="r"/>
          </cx:layoutPr>
        </cx:series>
      </cx:plotAreaRegion>
      <cx:axis id="0">
        <cx:catScaling gapWidth="0"/>
        <cx:tickLabels/>
      </cx:axis>
      <cx:axis id="1">
        <cx:valScaling/>
        <cx:majorGridlines/>
        <cx:tickLabels/>
      </cx:axis>
    </cx:plotArea>
  </cx:chart>
  <cx:spPr>
    <a:effectLst>
      <a:innerShdw blurRad="63500" dist="50800" dir="16200000">
        <a:schemeClr val="accent2">
          <a:lumMod val="75000"/>
          <a:alpha val="50000"/>
        </a:schemeClr>
      </a:innerShdw>
    </a:effectLst>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'[Purchase Pattern Analytics_1.xlsx]Outliers'!$B$4:$B$64</cx:f>
        <cx:lvl ptCount="61" formatCode="General">
          <cx:pt idx="0">3193.9200000000001</cx:pt>
          <cx:pt idx="1">2474.7400000000002</cx:pt>
          <cx:pt idx="2">1825.74</cx:pt>
          <cx:pt idx="3">1024.6800000000001</cx:pt>
          <cx:pt idx="4">855.86000000000013</cx:pt>
          <cx:pt idx="5">842.12</cx:pt>
          <cx:pt idx="6">783.11000000000024</cx:pt>
          <cx:pt idx="7">514.40999999999963</cx:pt>
          <cx:pt idx="8">508.20000000000005</cx:pt>
          <cx:pt idx="9">507.88000000000005</cx:pt>
          <cx:pt idx="10">489.60000000000008</cx:pt>
          <cx:pt idx="11">471.2999999999999</cx:pt>
          <cx:pt idx="12">449.97999999999996</cx:pt>
          <cx:pt idx="13">444.97999999999996</cx:pt>
          <cx:pt idx="14">440.88999999999993</cx:pt>
          <cx:pt idx="15">430.59999999999997</cx:pt>
          <cx:pt idx="16">426.55999999999995</cx:pt>
          <cx:pt idx="17">390.79000000000008</cx:pt>
          <cx:pt idx="18">376.36000000000001</cx:pt>
          <cx:pt idx="19">362.44999999999999</cx:pt>
          <cx:pt idx="20">358.25</cx:pt>
          <cx:pt idx="21">357</cx:pt>
          <cx:pt idx="22">354.2299999999999</cx:pt>
          <cx:pt idx="23">353.1400000000001</cx:pt>
          <cx:pt idx="24">350.39999999999998</cx:pt>
          <cx:pt idx="25">328.80000000000001</cx:pt>
          <cx:pt idx="26">326.39999999999998</cx:pt>
          <cx:pt idx="27">318.13999999999999</cx:pt>
          <cx:pt idx="28">303.89999999999998</cx:pt>
          <cx:pt idx="29">295.53999999999996</cx:pt>
          <cx:pt idx="30">295.5</cx:pt>
          <cx:pt idx="31">290.74999999999983</cx:pt>
          <cx:pt idx="32">279</cx:pt>
          <cx:pt idx="33">278.73000000000002</cx:pt>
          <cx:pt idx="34">277.35000000000002</cx:pt>
          <cx:pt idx="35">259.86000000000007</cx:pt>
          <cx:pt idx="36">259.86000000000007</cx:pt>
          <cx:pt idx="37">243.2799999999998</cx:pt>
          <cx:pt idx="38">233.45000000000002</cx:pt>
          <cx:pt idx="39">226.13999999999999</cx:pt>
          <cx:pt idx="40">225.70000000000005</cx:pt>
          <cx:pt idx="41">223.89999999999998</cx:pt>
          <cx:pt idx="42">204</cx:pt>
          <cx:pt idx="43">192.60000000000002</cx:pt>
          <cx:pt idx="44">165.88999999999996</cx:pt>
          <cx:pt idx="45">155.52000000000001</cx:pt>
          <cx:pt idx="46">139.12</cx:pt>
          <cx:pt idx="47">130.84999999999999</cx:pt>
          <cx:pt idx="48">95.290000000000006</cx:pt>
          <cx:pt idx="49">79.599999999999994</cx:pt>
          <cx:pt idx="50">70.050000000000011</cx:pt>
          <cx:pt idx="51">42.899999999999999</cx:pt>
          <cx:pt idx="52">34.799999999999997</cx:pt>
          <cx:pt idx="53">22.200000000000003</cx:pt>
          <cx:pt idx="54">22.200000000000003</cx:pt>
          <cx:pt idx="55">22.200000000000003</cx:pt>
          <cx:pt idx="56">22.200000000000003</cx:pt>
          <cx:pt idx="57">22.200000000000003</cx:pt>
          <cx:pt idx="58">17.850000000000001</cx:pt>
          <cx:pt idx="59">17.399999999999999</cx:pt>
          <cx:pt idx="60">17.399999999999999</cx:pt>
        </cx:lvl>
      </cx:numDim>
    </cx:data>
  </cx:chartData>
  <cx:chart>
    <cx:title pos="t" align="ctr" overlay="0">
      <cx:tx>
        <cx:rich>
          <a:bodyPr spcFirstLastPara="1" vertOverflow="ellipsis" horzOverflow="overflow" wrap="square" lIns="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128" b="1" i="0" u="none" strike="noStrike" spc="100" baseline="0" dirty="0">
                <a:solidFill>
                  <a:srgbClr val="FFFF00"/>
                </a:solidFill>
                <a:effectLst/>
                <a:latin typeface="Aptos" panose="020B0004020202020204" pitchFamily="34" charset="0"/>
                <a:ea typeface="Calibri" panose="020F0502020204030204" pitchFamily="34" charset="0"/>
                <a:cs typeface="Calibri" panose="020F0502020204030204" pitchFamily="34" charset="0"/>
              </a:rPr>
              <a:t>Box &amp; Whisker analysis</a:t>
            </a:r>
            <a:endParaRPr lang="en-IN" dirty="0">
              <a:solidFill>
                <a:srgbClr val="FFFF00"/>
              </a:solidFill>
              <a:effectLst/>
              <a:latin typeface="Aptos"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128" b="1" i="0" u="none" strike="noStrike" spc="100" baseline="0" dirty="0">
              <a:solidFill>
                <a:prstClr val="white">
                  <a:lumMod val="95000"/>
                </a:prstClr>
              </a:solidFill>
              <a:effectLst>
                <a:outerShdw blurRad="50800" dist="38100" dir="5400000" algn="t" rotWithShape="0">
                  <a:prstClr val="black">
                    <a:alpha val="40000"/>
                  </a:prstClr>
                </a:outerShdw>
              </a:effectLst>
              <a:latin typeface="Calibri" panose="020F0502020204030204"/>
            </a:endParaRPr>
          </a:p>
        </cx:rich>
      </cx:tx>
    </cx:title>
    <cx:plotArea>
      <cx:plotAreaRegion>
        <cx:plotSurface>
          <cx:spPr>
            <a:noFill/>
          </cx:spPr>
        </cx:plotSurface>
        <cx:series layoutId="boxWhisker" uniqueId="{15782C0D-6D90-4634-BFFF-B2E114FF4FC9}">
          <cx:tx>
            <cx:txData>
              <cx:f>'[Purchase Pattern Analytics_1.xlsx]Outliers'!$B$3</cx:f>
              <cx:v>Total_Bill_Value</cx:v>
            </cx:txData>
          </cx:tx>
          <cx:spPr>
            <a:solidFill>
              <a:srgbClr val="0070C0"/>
            </a:solidFill>
          </cx:spPr>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spPr>
        <a:noFill/>
      </cx:spPr>
    </cx:legend>
  </cx:chart>
  <cx:spPr>
    <a:effectLst>
      <a:innerShdw blurRad="63500" dist="50800" dir="13500000">
        <a:schemeClr val="accent2">
          <a:lumMod val="75000"/>
          <a:alpha val="50000"/>
        </a:schemeClr>
      </a:innerShd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409">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lt1"/>
    </cs:fontRef>
    <cs:spPr>
      <a:ln>
        <a:solidFill>
          <a:schemeClr val="ph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2/15/2026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06127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8672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6509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35216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11236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764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207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151916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27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65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6225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008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80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263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487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002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718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2/15/2026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180813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4/relationships/chartEx" Target="../charts/chartEx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3A62-7412-D9B0-32AA-D3BF29ED814F}"/>
              </a:ext>
            </a:extLst>
          </p:cNvPr>
          <p:cNvSpPr>
            <a:spLocks noGrp="1"/>
          </p:cNvSpPr>
          <p:nvPr>
            <p:ph type="title"/>
          </p:nvPr>
        </p:nvSpPr>
        <p:spPr>
          <a:xfrm>
            <a:off x="1658472" y="187032"/>
            <a:ext cx="9311150" cy="1622103"/>
          </a:xfrm>
          <a:effectLst>
            <a:outerShdw blurRad="50800" dist="38100" dir="18900000" algn="bl" rotWithShape="0">
              <a:schemeClr val="bg1">
                <a:alpha val="40000"/>
              </a:schemeClr>
            </a:outerShdw>
          </a:effectLst>
        </p:spPr>
        <p:txBody>
          <a:bodyPr>
            <a:normAutofit fontScale="90000"/>
          </a:bodyPr>
          <a:lstStyle/>
          <a:p>
            <a:pPr algn="ctr"/>
            <a:br>
              <a:rPr lang="en-IN" sz="5400" cap="none" dirty="0">
                <a:solidFill>
                  <a:schemeClr val="bg1"/>
                </a:solidFill>
                <a:effectLst>
                  <a:outerShdw blurRad="38100" dist="38100" dir="2700000" algn="tl">
                    <a:srgbClr val="000000">
                      <a:alpha val="43137"/>
                    </a:srgbClr>
                  </a:outerShdw>
                </a:effectLst>
                <a:latin typeface="Aptos" panose="020B0004020202020204" pitchFamily="34" charset="0"/>
              </a:rPr>
            </a:br>
            <a:r>
              <a:rPr lang="en-IN" sz="4400" cap="none" dirty="0">
                <a:solidFill>
                  <a:srgbClr val="FF0000"/>
                </a:solidFill>
                <a:effectLst>
                  <a:outerShdw blurRad="38100" dist="38100" dir="2700000" algn="tl">
                    <a:srgbClr val="000000">
                      <a:alpha val="43137"/>
                    </a:srgbClr>
                  </a:outerShdw>
                </a:effectLst>
                <a:latin typeface="Aptos" panose="020B0004020202020204" pitchFamily="34" charset="0"/>
              </a:rPr>
              <a:t>Purchase  Pattern  Analysis Using  Apriori  Algorithm</a:t>
            </a:r>
            <a:br>
              <a:rPr lang="en-IN" sz="5400" cap="none" dirty="0">
                <a:solidFill>
                  <a:srgbClr val="C00000"/>
                </a:solidFill>
                <a:effectLst>
                  <a:outerShdw blurRad="38100" dist="38100" dir="2700000" algn="tl">
                    <a:srgbClr val="000000">
                      <a:alpha val="43137"/>
                    </a:srgbClr>
                  </a:outerShdw>
                </a:effectLst>
                <a:latin typeface="Aptos" panose="020B0004020202020204" pitchFamily="34" charset="0"/>
              </a:rPr>
            </a:br>
            <a:r>
              <a:rPr lang="en-IN" sz="2700" b="1" dirty="0">
                <a:solidFill>
                  <a:srgbClr val="FF0000"/>
                </a:solidFill>
                <a:effectLst>
                  <a:outerShdw blurRad="38100" dist="38100" dir="2700000" algn="tl">
                    <a:srgbClr val="000000">
                      <a:alpha val="43137"/>
                    </a:srgbClr>
                  </a:outerShdw>
                </a:effectLst>
                <a:latin typeface="Aptos" panose="020B0004020202020204" pitchFamily="34" charset="0"/>
              </a:rPr>
              <a:t>Market  Basket  Analysis  for  Combo  Offer  Optimisation</a:t>
            </a:r>
            <a:br>
              <a:rPr lang="en-IN" sz="5400" dirty="0">
                <a:solidFill>
                  <a:srgbClr val="FF0000"/>
                </a:solidFill>
                <a:latin typeface="Aptos" panose="020B0004020202020204" pitchFamily="34" charset="0"/>
              </a:rPr>
            </a:br>
            <a:endParaRPr lang="en-IN" sz="5400"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5" name="Content Placeholder 4">
            <a:extLst>
              <a:ext uri="{FF2B5EF4-FFF2-40B4-BE49-F238E27FC236}">
                <a16:creationId xmlns:a16="http://schemas.microsoft.com/office/drawing/2014/main" id="{15C4610A-AB3A-359E-668B-F259787C1723}"/>
              </a:ext>
            </a:extLst>
          </p:cNvPr>
          <p:cNvSpPr>
            <a:spLocks noGrp="1"/>
          </p:cNvSpPr>
          <p:nvPr>
            <p:ph idx="1"/>
          </p:nvPr>
        </p:nvSpPr>
        <p:spPr>
          <a:xfrm>
            <a:off x="1091382" y="4414684"/>
            <a:ext cx="10900796" cy="2256284"/>
          </a:xfrm>
          <a:effectLst>
            <a:outerShdw blurRad="50800" dist="38100" dir="18900000" algn="bl" rotWithShape="0">
              <a:schemeClr val="bg1">
                <a:alpha val="40000"/>
              </a:schemeClr>
            </a:outerShdw>
          </a:effectLst>
          <a:scene3d>
            <a:camera prst="orthographicFront"/>
            <a:lightRig rig="threePt" dir="t"/>
          </a:scene3d>
          <a:sp3d>
            <a:bevelT w="165100" prst="coolSlant"/>
          </a:sp3d>
        </p:spPr>
        <p:txBody>
          <a:bodyPr>
            <a:normAutofit fontScale="92500" lnSpcReduction="20000"/>
          </a:bodyPr>
          <a:lstStyle/>
          <a:p>
            <a:pPr marL="0" indent="0" algn="ctr">
              <a:buNone/>
            </a:pP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TOOLS: MYSQL, </a:t>
            </a: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ea typeface="+mj-ea"/>
                <a:cs typeface="+mj-cs"/>
              </a:rPr>
              <a:t>PYTHON,  </a:t>
            </a: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APRIORI ALGORITHM ,  POWER BI, ADVANCE EXCEL</a:t>
            </a:r>
          </a:p>
          <a:p>
            <a:pPr marL="0" indent="0" algn="ctr">
              <a:buNone/>
            </a:pP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TEAM ID : </a:t>
            </a:r>
            <a:r>
              <a:rPr lang="en-IN"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PTID-CDA-JAN-26-1134</a:t>
            </a:r>
            <a:endPar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endParaRPr>
          </a:p>
          <a:p>
            <a:pPr marL="0" indent="0" algn="ctr">
              <a:buNone/>
            </a:pP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PROJECT ID : </a:t>
            </a:r>
            <a:r>
              <a:rPr lang="en-IN" sz="2600" b="1" dirty="0">
                <a:solidFill>
                  <a:schemeClr val="tx2">
                    <a:lumMod val="40000"/>
                    <a:lumOff val="60000"/>
                  </a:schemeClr>
                </a:solidFill>
                <a:effectLst>
                  <a:outerShdw blurRad="38100" dist="38100" dir="2700000" algn="tl">
                    <a:srgbClr val="000000">
                      <a:alpha val="43137"/>
                    </a:srgbClr>
                  </a:outerShdw>
                </a:effectLst>
              </a:rPr>
              <a:t>CDACL005 - PURCHASE PATTERN ANALYTICS</a:t>
            </a:r>
            <a:endPar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endParaRPr>
          </a:p>
          <a:p>
            <a:pPr marL="0" indent="0" algn="ctr">
              <a:buNone/>
            </a:pPr>
            <a:r>
              <a:rPr lang="en-IN"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ANALYST</a:t>
            </a: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 SRASHTI DUBEY</a:t>
            </a:r>
          </a:p>
          <a:p>
            <a:pPr marL="0" indent="0" algn="ctr">
              <a:buNone/>
            </a:pPr>
            <a:r>
              <a:rPr lang="en-US" sz="2600" b="1" dirty="0">
                <a:solidFill>
                  <a:schemeClr val="tx2">
                    <a:lumMod val="40000"/>
                    <a:lumOff val="60000"/>
                  </a:schemeClr>
                </a:solidFill>
                <a:effectLst>
                  <a:outerShdw blurRad="38100" dist="38100" dir="2700000" algn="tl">
                    <a:srgbClr val="000000">
                      <a:alpha val="43137"/>
                    </a:srgbClr>
                  </a:outerShdw>
                </a:effectLst>
                <a:latin typeface="Aptos" panose="020B0004020202020204" pitchFamily="34" charset="0"/>
              </a:rPr>
              <a:t>EMAIL: SRASHTIDUBEY73@GMAIL.COM</a:t>
            </a:r>
          </a:p>
          <a:p>
            <a:pPr algn="ctr"/>
            <a:endParaRPr lang="en-US" sz="2600" dirty="0">
              <a:solidFill>
                <a:schemeClr val="accent4">
                  <a:lumMod val="20000"/>
                  <a:lumOff val="80000"/>
                </a:schemeClr>
              </a:solidFill>
              <a:effectLst>
                <a:outerShdw blurRad="38100" dist="38100" dir="2700000" algn="tl">
                  <a:srgbClr val="000000">
                    <a:alpha val="43137"/>
                  </a:srgbClr>
                </a:outerShdw>
              </a:effectLst>
              <a:latin typeface="Aptos" panose="020B0004020202020204" pitchFamily="34" charset="0"/>
            </a:endParaRPr>
          </a:p>
          <a:p>
            <a:pPr marL="0" indent="0">
              <a:buNone/>
            </a:pPr>
            <a:endParaRPr lang="en-IN" sz="2800" dirty="0">
              <a:solidFill>
                <a:schemeClr val="bg1"/>
              </a:solidFill>
              <a:latin typeface="Aptos" panose="020B0004020202020204" pitchFamily="34" charset="0"/>
            </a:endParaRPr>
          </a:p>
        </p:txBody>
      </p:sp>
      <p:sp>
        <p:nvSpPr>
          <p:cNvPr id="6" name="Rectangle: Rounded Corners 5">
            <a:extLst>
              <a:ext uri="{FF2B5EF4-FFF2-40B4-BE49-F238E27FC236}">
                <a16:creationId xmlns:a16="http://schemas.microsoft.com/office/drawing/2014/main" id="{95411B7E-74F3-01AB-5099-5655C2D9BE0E}"/>
              </a:ext>
            </a:extLst>
          </p:cNvPr>
          <p:cNvSpPr/>
          <p:nvPr/>
        </p:nvSpPr>
        <p:spPr>
          <a:xfrm>
            <a:off x="4218038" y="2496054"/>
            <a:ext cx="3755923" cy="744794"/>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IN" sz="2400" b="1" dirty="0">
                <a:solidFill>
                  <a:schemeClr val="tx1"/>
                </a:solidFill>
                <a:latin typeface="Aptos" panose="020B0004020202020204" pitchFamily="34" charset="0"/>
              </a:rPr>
              <a:t>CLIENT PROJECT</a:t>
            </a:r>
          </a:p>
        </p:txBody>
      </p:sp>
      <p:pic>
        <p:nvPicPr>
          <p:cNvPr id="11" name="Picture 10">
            <a:extLst>
              <a:ext uri="{FF2B5EF4-FFF2-40B4-BE49-F238E27FC236}">
                <a16:creationId xmlns:a16="http://schemas.microsoft.com/office/drawing/2014/main" id="{9B4CD7CF-B804-F76E-0FBB-71DA85A1FEF7}"/>
              </a:ext>
            </a:extLst>
          </p:cNvPr>
          <p:cNvPicPr>
            <a:picLocks noChangeAspect="1"/>
          </p:cNvPicPr>
          <p:nvPr/>
        </p:nvPicPr>
        <p:blipFill>
          <a:blip r:embed="rId2"/>
          <a:stretch>
            <a:fillRect/>
          </a:stretch>
        </p:blipFill>
        <p:spPr>
          <a:xfrm>
            <a:off x="8393402" y="1877961"/>
            <a:ext cx="2972533" cy="1980981"/>
          </a:xfrm>
          <a:prstGeom prst="roundRect">
            <a:avLst>
              <a:gd name="adj" fmla="val 8594"/>
            </a:avLst>
          </a:prstGeom>
          <a:solidFill>
            <a:srgbClr val="FFFFFF">
              <a:shade val="85000"/>
            </a:srgbClr>
          </a:solidFill>
          <a:ln>
            <a:noFill/>
          </a:ln>
          <a:effectLst>
            <a:innerShdw blurRad="63500" dist="50800" dir="13500000">
              <a:schemeClr val="bg1">
                <a:alpha val="50000"/>
              </a:schemeClr>
            </a:innerShdw>
            <a:reflection blurRad="12700" stA="38000" endPos="28000" dist="5000" dir="5400000" sy="-100000" algn="bl" rotWithShape="0"/>
          </a:effectLst>
        </p:spPr>
      </p:pic>
    </p:spTree>
    <p:extLst>
      <p:ext uri="{BB962C8B-B14F-4D97-AF65-F5344CB8AC3E}">
        <p14:creationId xmlns:p14="http://schemas.microsoft.com/office/powerpoint/2010/main" val="106570161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961E-9A0E-0585-8CE7-A68B875F4E62}"/>
              </a:ext>
            </a:extLst>
          </p:cNvPr>
          <p:cNvSpPr>
            <a:spLocks noGrp="1"/>
          </p:cNvSpPr>
          <p:nvPr>
            <p:ph type="title"/>
          </p:nvPr>
        </p:nvSpPr>
        <p:spPr>
          <a:xfrm>
            <a:off x="2503570" y="243221"/>
            <a:ext cx="7184859" cy="336536"/>
          </a:xfrm>
        </p:spPr>
        <p:txBody>
          <a:bodyPr>
            <a:noAutofit/>
          </a:bodyPr>
          <a:lstStyle/>
          <a:p>
            <a:pPr algn="ctr"/>
            <a:r>
              <a:rPr lang="en-US" sz="2800" b="1" cap="none" dirty="0">
                <a:solidFill>
                  <a:srgbClr val="FF0000"/>
                </a:solidFill>
                <a:effectLst>
                  <a:outerShdw blurRad="38100" dist="38100" dir="2700000" algn="tl">
                    <a:srgbClr val="000000">
                      <a:alpha val="43137"/>
                    </a:srgbClr>
                  </a:outerShdw>
                </a:effectLst>
                <a:latin typeface="Aptos" panose="020B0004020202020204" pitchFamily="34" charset="0"/>
              </a:rPr>
              <a:t>KEY STATISTICS (Mean / Median / Mode)</a:t>
            </a:r>
            <a:endPar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pic>
        <p:nvPicPr>
          <p:cNvPr id="6" name="Picture 5">
            <a:extLst>
              <a:ext uri="{FF2B5EF4-FFF2-40B4-BE49-F238E27FC236}">
                <a16:creationId xmlns:a16="http://schemas.microsoft.com/office/drawing/2014/main" id="{DCA2C644-C2ED-D5F4-4B22-DDC3DE571000}"/>
              </a:ext>
            </a:extLst>
          </p:cNvPr>
          <p:cNvPicPr>
            <a:picLocks noChangeAspect="1"/>
          </p:cNvPicPr>
          <p:nvPr/>
        </p:nvPicPr>
        <p:blipFill>
          <a:blip r:embed="rId2"/>
          <a:stretch>
            <a:fillRect/>
          </a:stretch>
        </p:blipFill>
        <p:spPr>
          <a:xfrm>
            <a:off x="171614" y="3640259"/>
            <a:ext cx="5599921" cy="31194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6FA94BC-B894-F555-5D85-22AFEF7C5349}"/>
              </a:ext>
            </a:extLst>
          </p:cNvPr>
          <p:cNvPicPr>
            <a:picLocks noChangeAspect="1"/>
          </p:cNvPicPr>
          <p:nvPr/>
        </p:nvPicPr>
        <p:blipFill>
          <a:blip r:embed="rId3"/>
          <a:stretch>
            <a:fillRect/>
          </a:stretch>
        </p:blipFill>
        <p:spPr>
          <a:xfrm>
            <a:off x="8596359" y="4546105"/>
            <a:ext cx="3550135" cy="1551319"/>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9" name="Arrow: Right 8">
            <a:extLst>
              <a:ext uri="{FF2B5EF4-FFF2-40B4-BE49-F238E27FC236}">
                <a16:creationId xmlns:a16="http://schemas.microsoft.com/office/drawing/2014/main" id="{68A023D3-0E3A-C53A-7501-085ABC3F5D81}"/>
              </a:ext>
            </a:extLst>
          </p:cNvPr>
          <p:cNvSpPr/>
          <p:nvPr/>
        </p:nvSpPr>
        <p:spPr>
          <a:xfrm>
            <a:off x="6096000" y="504438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33FFA6F3-BD0E-7234-3511-B9273A65278E}"/>
              </a:ext>
            </a:extLst>
          </p:cNvPr>
          <p:cNvPicPr>
            <a:picLocks noChangeAspect="1"/>
          </p:cNvPicPr>
          <p:nvPr/>
        </p:nvPicPr>
        <p:blipFill>
          <a:blip r:embed="rId4"/>
          <a:stretch>
            <a:fillRect/>
          </a:stretch>
        </p:blipFill>
        <p:spPr>
          <a:xfrm>
            <a:off x="171614" y="1071830"/>
            <a:ext cx="5599920" cy="2417191"/>
          </a:xfrm>
          <a:prstGeom prst="rect">
            <a:avLst/>
          </a:prstGeom>
          <a:ln w="38100" cap="sq">
            <a:solidFill>
              <a:srgbClr val="000000"/>
            </a:solidFill>
            <a:prstDash val="solid"/>
            <a:miter lim="800000"/>
          </a:ln>
          <a:effectLst>
            <a:outerShdw blurRad="50800" dist="38100" dir="18900000" algn="bl" rotWithShape="0">
              <a:schemeClr val="bg1">
                <a:alpha val="40000"/>
              </a:schemeClr>
            </a:outerShdw>
          </a:effectLst>
        </p:spPr>
      </p:pic>
      <p:pic>
        <p:nvPicPr>
          <p:cNvPr id="13" name="Picture 12">
            <a:extLst>
              <a:ext uri="{FF2B5EF4-FFF2-40B4-BE49-F238E27FC236}">
                <a16:creationId xmlns:a16="http://schemas.microsoft.com/office/drawing/2014/main" id="{886C7881-307B-35B6-6FEB-F7340126BC0F}"/>
              </a:ext>
            </a:extLst>
          </p:cNvPr>
          <p:cNvPicPr>
            <a:picLocks noChangeAspect="1"/>
          </p:cNvPicPr>
          <p:nvPr/>
        </p:nvPicPr>
        <p:blipFill>
          <a:blip r:embed="rId5"/>
          <a:stretch>
            <a:fillRect/>
          </a:stretch>
        </p:blipFill>
        <p:spPr>
          <a:xfrm>
            <a:off x="8470251" y="1290815"/>
            <a:ext cx="3550135" cy="1638386"/>
          </a:xfrm>
          <a:prstGeom prst="rect">
            <a:avLst/>
          </a:prstGeom>
          <a:ln w="38100" cap="sq">
            <a:solidFill>
              <a:srgbClr val="000000"/>
            </a:solidFill>
            <a:prstDash val="solid"/>
            <a:miter lim="800000"/>
          </a:ln>
          <a:effectLst>
            <a:outerShdw blurRad="50800" dist="38100" dir="18900000" algn="bl" rotWithShape="0">
              <a:schemeClr val="bg1">
                <a:alpha val="40000"/>
              </a:schemeClr>
            </a:outerShdw>
          </a:effectLst>
        </p:spPr>
      </p:pic>
      <p:sp>
        <p:nvSpPr>
          <p:cNvPr id="14" name="Arrow: Right 13">
            <a:extLst>
              <a:ext uri="{FF2B5EF4-FFF2-40B4-BE49-F238E27FC236}">
                <a16:creationId xmlns:a16="http://schemas.microsoft.com/office/drawing/2014/main" id="{DCDF45A6-D016-7675-17CE-B5A7CE69832C}"/>
              </a:ext>
            </a:extLst>
          </p:cNvPr>
          <p:cNvSpPr/>
          <p:nvPr/>
        </p:nvSpPr>
        <p:spPr>
          <a:xfrm>
            <a:off x="6023781" y="1885908"/>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7536FF1-D698-7006-A4A0-01C0B4717AED}"/>
              </a:ext>
            </a:extLst>
          </p:cNvPr>
          <p:cNvSpPr txBox="1"/>
          <p:nvPr/>
        </p:nvSpPr>
        <p:spPr>
          <a:xfrm>
            <a:off x="6420467" y="3146663"/>
            <a:ext cx="5481479" cy="1200329"/>
          </a:xfrm>
          <a:prstGeom prst="rect">
            <a:avLst/>
          </a:prstGeom>
          <a:noFill/>
        </p:spPr>
        <p:txBody>
          <a:bodyPr wrap="square">
            <a:spAutoFit/>
          </a:bodyPr>
          <a:lstStyle/>
          <a:p>
            <a:pPr algn="ctr"/>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The average customer basket contains 24 items with an average bill value of 475, indicating high-volume purchases and strong bundling potential per transaction.</a:t>
            </a:r>
            <a:endParaRPr lang="en-IN"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p:txBody>
      </p:sp>
    </p:spTree>
    <p:extLst>
      <p:ext uri="{BB962C8B-B14F-4D97-AF65-F5344CB8AC3E}">
        <p14:creationId xmlns:p14="http://schemas.microsoft.com/office/powerpoint/2010/main" val="4287758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917A-6BAA-7008-BF0A-D9EAD2B87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38127-F45C-7E9E-159A-629AFF4FD340}"/>
              </a:ext>
            </a:extLst>
          </p:cNvPr>
          <p:cNvSpPr>
            <a:spLocks noGrp="1"/>
          </p:cNvSpPr>
          <p:nvPr>
            <p:ph type="title"/>
          </p:nvPr>
        </p:nvSpPr>
        <p:spPr>
          <a:xfrm>
            <a:off x="2428567" y="216013"/>
            <a:ext cx="6834690" cy="362893"/>
          </a:xfrm>
        </p:spPr>
        <p:txBody>
          <a:bodyPr>
            <a:noAutofit/>
          </a:bodyPr>
          <a:lstStyle/>
          <a:p>
            <a:pPr algn="ctr"/>
            <a:r>
              <a:rPr lang="en-US" sz="2800" b="1" cap="none" dirty="0">
                <a:solidFill>
                  <a:srgbClr val="FF0000"/>
                </a:solidFill>
                <a:effectLst>
                  <a:outerShdw blurRad="38100" dist="38100" dir="2700000" algn="tl">
                    <a:srgbClr val="000000">
                      <a:alpha val="43137"/>
                    </a:srgbClr>
                  </a:outerShdw>
                </a:effectLst>
                <a:latin typeface="Aptos" panose="020B0004020202020204" pitchFamily="34" charset="0"/>
              </a:rPr>
              <a:t>KEY STATISTICS (Mean / Median / Mode)</a:t>
            </a:r>
            <a:endPar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9" name="Arrow: Right 8">
            <a:extLst>
              <a:ext uri="{FF2B5EF4-FFF2-40B4-BE49-F238E27FC236}">
                <a16:creationId xmlns:a16="http://schemas.microsoft.com/office/drawing/2014/main" id="{253433D8-00E3-03F3-ACA7-B4BFB9BEA4D5}"/>
              </a:ext>
            </a:extLst>
          </p:cNvPr>
          <p:cNvSpPr/>
          <p:nvPr/>
        </p:nvSpPr>
        <p:spPr>
          <a:xfrm>
            <a:off x="6287490" y="4746279"/>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B2A04262-4F76-99E4-5F6E-8249822D6FCB}"/>
              </a:ext>
            </a:extLst>
          </p:cNvPr>
          <p:cNvSpPr/>
          <p:nvPr/>
        </p:nvSpPr>
        <p:spPr>
          <a:xfrm>
            <a:off x="6043446" y="1568299"/>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999125B8-1871-A51D-00D4-17DC81AE13E0}"/>
              </a:ext>
            </a:extLst>
          </p:cNvPr>
          <p:cNvPicPr>
            <a:picLocks noChangeAspect="1"/>
          </p:cNvPicPr>
          <p:nvPr/>
        </p:nvPicPr>
        <p:blipFill>
          <a:blip r:embed="rId2"/>
          <a:stretch>
            <a:fillRect/>
          </a:stretch>
        </p:blipFill>
        <p:spPr>
          <a:xfrm>
            <a:off x="581160" y="1071829"/>
            <a:ext cx="4658375" cy="2524477"/>
          </a:xfrm>
          <a:prstGeom prst="rect">
            <a:avLst/>
          </a:prstGeom>
          <a:ln w="38100" cap="sq">
            <a:solidFill>
              <a:srgbClr val="000000"/>
            </a:solidFill>
            <a:prstDash val="solid"/>
            <a:miter lim="800000"/>
          </a:ln>
          <a:effectLst>
            <a:outerShdw blurRad="50800" dist="38100" dir="18900000" algn="bl" rotWithShape="0">
              <a:schemeClr val="bg1">
                <a:alpha val="40000"/>
              </a:schemeClr>
            </a:outerShdw>
          </a:effectLst>
        </p:spPr>
      </p:pic>
      <p:pic>
        <p:nvPicPr>
          <p:cNvPr id="10" name="Picture 9">
            <a:extLst>
              <a:ext uri="{FF2B5EF4-FFF2-40B4-BE49-F238E27FC236}">
                <a16:creationId xmlns:a16="http://schemas.microsoft.com/office/drawing/2014/main" id="{F7979A49-37FF-8CAA-8A28-DA6A60BCF2B5}"/>
              </a:ext>
            </a:extLst>
          </p:cNvPr>
          <p:cNvPicPr>
            <a:picLocks noChangeAspect="1"/>
          </p:cNvPicPr>
          <p:nvPr/>
        </p:nvPicPr>
        <p:blipFill>
          <a:blip r:embed="rId3"/>
          <a:stretch>
            <a:fillRect/>
          </a:stretch>
        </p:blipFill>
        <p:spPr>
          <a:xfrm>
            <a:off x="8247564" y="1064737"/>
            <a:ext cx="3098862" cy="1524000"/>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5" name="Picture 14">
            <a:extLst>
              <a:ext uri="{FF2B5EF4-FFF2-40B4-BE49-F238E27FC236}">
                <a16:creationId xmlns:a16="http://schemas.microsoft.com/office/drawing/2014/main" id="{ABC55036-01BF-65AE-B326-6C7B6D5EE5F8}"/>
              </a:ext>
            </a:extLst>
          </p:cNvPr>
          <p:cNvPicPr>
            <a:picLocks noChangeAspect="1"/>
          </p:cNvPicPr>
          <p:nvPr/>
        </p:nvPicPr>
        <p:blipFill>
          <a:blip r:embed="rId4"/>
          <a:stretch>
            <a:fillRect/>
          </a:stretch>
        </p:blipFill>
        <p:spPr>
          <a:xfrm>
            <a:off x="581160" y="3864077"/>
            <a:ext cx="4658374" cy="2596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11F98AFF-2E38-C158-9FFF-5F429BFCF46E}"/>
              </a:ext>
            </a:extLst>
          </p:cNvPr>
          <p:cNvPicPr>
            <a:picLocks noChangeAspect="1"/>
          </p:cNvPicPr>
          <p:nvPr/>
        </p:nvPicPr>
        <p:blipFill>
          <a:blip r:embed="rId5"/>
          <a:stretch>
            <a:fillRect/>
          </a:stretch>
        </p:blipFill>
        <p:spPr>
          <a:xfrm>
            <a:off x="8247564" y="2732882"/>
            <a:ext cx="3098861" cy="4026795"/>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3" name="TextBox 2">
            <a:extLst>
              <a:ext uri="{FF2B5EF4-FFF2-40B4-BE49-F238E27FC236}">
                <a16:creationId xmlns:a16="http://schemas.microsoft.com/office/drawing/2014/main" id="{06FFFD0A-5212-E49E-5AB2-18828B0F31F8}"/>
              </a:ext>
            </a:extLst>
          </p:cNvPr>
          <p:cNvSpPr txBox="1"/>
          <p:nvPr/>
        </p:nvSpPr>
        <p:spPr>
          <a:xfrm>
            <a:off x="5498055" y="2299215"/>
            <a:ext cx="2749508" cy="2308324"/>
          </a:xfrm>
          <a:prstGeom prst="rect">
            <a:avLst/>
          </a:prstGeom>
          <a:noFill/>
        </p:spPr>
        <p:txBody>
          <a:bodyPr wrap="square">
            <a:spAutoFit/>
          </a:bodyPr>
          <a:lstStyle/>
          <a:p>
            <a:pPr algn="ctr"/>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The most common basket size is 1 item, indicating a high frequency of single-item purchases alongside fewer but significantly larger multi-item transactions.</a:t>
            </a:r>
            <a:endParaRPr lang="en-IN"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p:txBody>
      </p:sp>
    </p:spTree>
    <p:extLst>
      <p:ext uri="{BB962C8B-B14F-4D97-AF65-F5344CB8AC3E}">
        <p14:creationId xmlns:p14="http://schemas.microsoft.com/office/powerpoint/2010/main" val="115769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E513-4B65-7635-6EAE-453A53D60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DF0EE-AF91-5C3F-0F93-477F0B5D6860}"/>
              </a:ext>
            </a:extLst>
          </p:cNvPr>
          <p:cNvSpPr>
            <a:spLocks noGrp="1"/>
          </p:cNvSpPr>
          <p:nvPr>
            <p:ph type="title"/>
          </p:nvPr>
        </p:nvSpPr>
        <p:spPr>
          <a:xfrm>
            <a:off x="3119611" y="232143"/>
            <a:ext cx="5100157" cy="417053"/>
          </a:xfrm>
        </p:spPr>
        <p:txBody>
          <a:bodyPr>
            <a:noAutofit/>
          </a:bodyPr>
          <a:lstStyle/>
          <a:p>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Business-level Insights (SQL)</a:t>
            </a:r>
          </a:p>
        </p:txBody>
      </p:sp>
      <p:sp>
        <p:nvSpPr>
          <p:cNvPr id="9" name="Arrow: Right 8">
            <a:extLst>
              <a:ext uri="{FF2B5EF4-FFF2-40B4-BE49-F238E27FC236}">
                <a16:creationId xmlns:a16="http://schemas.microsoft.com/office/drawing/2014/main" id="{6E703F37-0DA2-9502-FD37-D51225D53702}"/>
              </a:ext>
            </a:extLst>
          </p:cNvPr>
          <p:cNvSpPr/>
          <p:nvPr/>
        </p:nvSpPr>
        <p:spPr>
          <a:xfrm>
            <a:off x="4348595" y="4084711"/>
            <a:ext cx="818342"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9DBD3526-FFE7-BC70-D042-AF0673C81BAE}"/>
              </a:ext>
            </a:extLst>
          </p:cNvPr>
          <p:cNvSpPr/>
          <p:nvPr/>
        </p:nvSpPr>
        <p:spPr>
          <a:xfrm>
            <a:off x="6852783" y="1591902"/>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846F4F09-1FB8-A46F-FC9F-54023E7426BF}"/>
              </a:ext>
            </a:extLst>
          </p:cNvPr>
          <p:cNvPicPr>
            <a:picLocks noChangeAspect="1"/>
          </p:cNvPicPr>
          <p:nvPr/>
        </p:nvPicPr>
        <p:blipFill>
          <a:blip r:embed="rId2"/>
          <a:stretch>
            <a:fillRect/>
          </a:stretch>
        </p:blipFill>
        <p:spPr>
          <a:xfrm>
            <a:off x="2338569" y="1089760"/>
            <a:ext cx="4020052" cy="2113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4A2C56B-1E7B-2C9B-A373-33594867828D}"/>
              </a:ext>
            </a:extLst>
          </p:cNvPr>
          <p:cNvPicPr>
            <a:picLocks noChangeAspect="1"/>
          </p:cNvPicPr>
          <p:nvPr/>
        </p:nvPicPr>
        <p:blipFill>
          <a:blip r:embed="rId3"/>
          <a:stretch>
            <a:fillRect/>
          </a:stretch>
        </p:blipFill>
        <p:spPr>
          <a:xfrm>
            <a:off x="8608589" y="678078"/>
            <a:ext cx="3372321" cy="3406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B6C0267-5975-4FC1-7227-2BF3AEC324E2}"/>
              </a:ext>
            </a:extLst>
          </p:cNvPr>
          <p:cNvPicPr>
            <a:picLocks noChangeAspect="1"/>
          </p:cNvPicPr>
          <p:nvPr/>
        </p:nvPicPr>
        <p:blipFill>
          <a:blip r:embed="rId4"/>
          <a:stretch>
            <a:fillRect/>
          </a:stretch>
        </p:blipFill>
        <p:spPr>
          <a:xfrm>
            <a:off x="5217405" y="3429000"/>
            <a:ext cx="3273731" cy="3233956"/>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6" name="Picture 15">
            <a:extLst>
              <a:ext uri="{FF2B5EF4-FFF2-40B4-BE49-F238E27FC236}">
                <a16:creationId xmlns:a16="http://schemas.microsoft.com/office/drawing/2014/main" id="{6B9DE808-D53C-BCAF-C9F5-812C419532EE}"/>
              </a:ext>
            </a:extLst>
          </p:cNvPr>
          <p:cNvPicPr>
            <a:picLocks noChangeAspect="1"/>
          </p:cNvPicPr>
          <p:nvPr/>
        </p:nvPicPr>
        <p:blipFill>
          <a:blip r:embed="rId5"/>
          <a:stretch>
            <a:fillRect/>
          </a:stretch>
        </p:blipFill>
        <p:spPr>
          <a:xfrm>
            <a:off x="211090" y="3508553"/>
            <a:ext cx="4020052" cy="245777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8125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CF66-F920-7460-A261-F0BA0D657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8C2F3-186D-1D0B-9229-4F8A3DF9A79A}"/>
              </a:ext>
            </a:extLst>
          </p:cNvPr>
          <p:cNvSpPr>
            <a:spLocks noGrp="1"/>
          </p:cNvSpPr>
          <p:nvPr>
            <p:ph type="title"/>
          </p:nvPr>
        </p:nvSpPr>
        <p:spPr>
          <a:xfrm>
            <a:off x="3366918" y="241708"/>
            <a:ext cx="5100157" cy="417053"/>
          </a:xfrm>
        </p:spPr>
        <p:txBody>
          <a:bodyPr>
            <a:noAutofit/>
          </a:bodyPr>
          <a:lstStyle/>
          <a:p>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Business-level Insights (SQL)</a:t>
            </a:r>
          </a:p>
        </p:txBody>
      </p:sp>
      <p:sp>
        <p:nvSpPr>
          <p:cNvPr id="14" name="Arrow: Right 13">
            <a:extLst>
              <a:ext uri="{FF2B5EF4-FFF2-40B4-BE49-F238E27FC236}">
                <a16:creationId xmlns:a16="http://schemas.microsoft.com/office/drawing/2014/main" id="{71674AAC-558D-238B-A4CC-6F20D81C3921}"/>
              </a:ext>
            </a:extLst>
          </p:cNvPr>
          <p:cNvSpPr/>
          <p:nvPr/>
        </p:nvSpPr>
        <p:spPr>
          <a:xfrm>
            <a:off x="6561721" y="2055596"/>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CF14100B-4036-6AAE-E542-287B76FC9180}"/>
              </a:ext>
            </a:extLst>
          </p:cNvPr>
          <p:cNvPicPr>
            <a:picLocks noChangeAspect="1"/>
          </p:cNvPicPr>
          <p:nvPr/>
        </p:nvPicPr>
        <p:blipFill>
          <a:blip r:embed="rId2"/>
          <a:stretch>
            <a:fillRect/>
          </a:stretch>
        </p:blipFill>
        <p:spPr>
          <a:xfrm>
            <a:off x="458832" y="859017"/>
            <a:ext cx="5458164" cy="3639845"/>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0" name="Picture 9">
            <a:extLst>
              <a:ext uri="{FF2B5EF4-FFF2-40B4-BE49-F238E27FC236}">
                <a16:creationId xmlns:a16="http://schemas.microsoft.com/office/drawing/2014/main" id="{A81C0608-2E06-405D-DFB8-4E844ED58729}"/>
              </a:ext>
            </a:extLst>
          </p:cNvPr>
          <p:cNvPicPr>
            <a:picLocks noChangeAspect="1"/>
          </p:cNvPicPr>
          <p:nvPr/>
        </p:nvPicPr>
        <p:blipFill>
          <a:blip r:embed="rId3"/>
          <a:stretch>
            <a:fillRect/>
          </a:stretch>
        </p:blipFill>
        <p:spPr>
          <a:xfrm>
            <a:off x="8377083" y="884454"/>
            <a:ext cx="3582694" cy="3451821"/>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22" name="Rectangle: Rounded Corners 21">
            <a:extLst>
              <a:ext uri="{FF2B5EF4-FFF2-40B4-BE49-F238E27FC236}">
                <a16:creationId xmlns:a16="http://schemas.microsoft.com/office/drawing/2014/main" id="{07B75B4E-FF73-540A-B816-79859C871B8E}"/>
              </a:ext>
            </a:extLst>
          </p:cNvPr>
          <p:cNvSpPr/>
          <p:nvPr/>
        </p:nvSpPr>
        <p:spPr>
          <a:xfrm>
            <a:off x="7792773" y="4683619"/>
            <a:ext cx="4208208" cy="2054323"/>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Key Findings From SQL Analysis:-</a:t>
            </a:r>
          </a:p>
          <a:p>
            <a:r>
              <a:rPr lang="en-US" sz="2000" dirty="0">
                <a:effectLst>
                  <a:outerShdw blurRad="38100" dist="38100" dir="2700000" algn="tl">
                    <a:srgbClr val="000000">
                      <a:alpha val="43137"/>
                    </a:srgbClr>
                  </a:outerShdw>
                </a:effectLst>
                <a:latin typeface="Aptos" panose="020B0004020202020204" pitchFamily="34" charset="0"/>
              </a:rPr>
              <a:t>Total Records Analyzed:- 522,064</a:t>
            </a:r>
          </a:p>
          <a:p>
            <a:r>
              <a:rPr lang="en-US" sz="2000" dirty="0">
                <a:effectLst>
                  <a:outerShdw blurRad="38100" dist="38100" dir="2700000" algn="tl">
                    <a:srgbClr val="000000">
                      <a:alpha val="43137"/>
                    </a:srgbClr>
                  </a:outerShdw>
                </a:effectLst>
                <a:latin typeface="Aptos" panose="020B0004020202020204" pitchFamily="34" charset="0"/>
              </a:rPr>
              <a:t>Unique Customers: -4,298</a:t>
            </a:r>
          </a:p>
          <a:p>
            <a:r>
              <a:rPr lang="en-US" sz="2000" dirty="0">
                <a:effectLst>
                  <a:outerShdw blurRad="38100" dist="38100" dir="2700000" algn="tl">
                    <a:srgbClr val="000000">
                      <a:alpha val="43137"/>
                    </a:srgbClr>
                  </a:outerShdw>
                </a:effectLst>
                <a:latin typeface="Aptos" panose="020B0004020202020204" pitchFamily="34" charset="0"/>
              </a:rPr>
              <a:t>Total Transactions:- 21,663</a:t>
            </a:r>
          </a:p>
          <a:p>
            <a:r>
              <a:rPr lang="en-US" sz="2000" dirty="0">
                <a:effectLst>
                  <a:outerShdw blurRad="38100" dist="38100" dir="2700000" algn="tl">
                    <a:srgbClr val="000000">
                      <a:alpha val="43137"/>
                    </a:srgbClr>
                  </a:outerShdw>
                </a:effectLst>
                <a:latin typeface="Aptos" panose="020B0004020202020204" pitchFamily="34" charset="0"/>
              </a:rPr>
              <a:t>Total Sales: -10.28m</a:t>
            </a:r>
          </a:p>
          <a:p>
            <a:r>
              <a:rPr lang="en-US" sz="2000" dirty="0">
                <a:effectLst>
                  <a:outerShdw blurRad="38100" dist="38100" dir="2700000" algn="tl">
                    <a:srgbClr val="000000">
                      <a:alpha val="43137"/>
                    </a:srgbClr>
                  </a:outerShdw>
                </a:effectLst>
                <a:latin typeface="Aptos" panose="020B0004020202020204" pitchFamily="34" charset="0"/>
              </a:rPr>
              <a:t>UK Contribution: -94% Of Revenue</a:t>
            </a:r>
          </a:p>
        </p:txBody>
      </p:sp>
      <p:sp>
        <p:nvSpPr>
          <p:cNvPr id="25" name="Rectangle: Rounded Corners 24">
            <a:extLst>
              <a:ext uri="{FF2B5EF4-FFF2-40B4-BE49-F238E27FC236}">
                <a16:creationId xmlns:a16="http://schemas.microsoft.com/office/drawing/2014/main" id="{E23B74A7-5957-B6C4-08AB-093863CD5976}"/>
              </a:ext>
            </a:extLst>
          </p:cNvPr>
          <p:cNvSpPr/>
          <p:nvPr/>
        </p:nvSpPr>
        <p:spPr>
          <a:xfrm>
            <a:off x="458832" y="4683619"/>
            <a:ext cx="5181600" cy="1985749"/>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Key Findings From SQL Analysis:-</a:t>
            </a:r>
          </a:p>
          <a:p>
            <a:r>
              <a:rPr lang="en-US" sz="2000" dirty="0">
                <a:effectLst>
                  <a:outerShdw blurRad="38100" dist="38100" dir="2700000" algn="tl">
                    <a:srgbClr val="000000">
                      <a:alpha val="43137"/>
                    </a:srgbClr>
                  </a:outerShdw>
                </a:effectLst>
                <a:latin typeface="Aptos" panose="020B0004020202020204" pitchFamily="34" charset="0"/>
              </a:rPr>
              <a:t>Mean Basket Size: -24.10 Products Mode Basket Size:- 1 Product (3,679 Transactions) </a:t>
            </a:r>
          </a:p>
          <a:p>
            <a:r>
              <a:rPr lang="en-US" sz="2000" dirty="0">
                <a:effectLst>
                  <a:outerShdw blurRad="38100" dist="38100" dir="2700000" algn="tl">
                    <a:srgbClr val="000000">
                      <a:alpha val="43137"/>
                    </a:srgbClr>
                  </a:outerShdw>
                </a:effectLst>
                <a:latin typeface="Aptos" panose="020B0004020202020204" pitchFamily="34" charset="0"/>
              </a:rPr>
              <a:t> Average Bill Value: -474.53</a:t>
            </a:r>
            <a:endParaRPr lang="en-US" sz="2000" dirty="0">
              <a:solidFill>
                <a:srgbClr val="FFFF00"/>
              </a:solidFill>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392103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29761-EDB0-56C8-4F13-2167E4846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F3E95-1F6F-B3ED-314A-C2CD20A38925}"/>
              </a:ext>
            </a:extLst>
          </p:cNvPr>
          <p:cNvSpPr>
            <a:spLocks noGrp="1"/>
          </p:cNvSpPr>
          <p:nvPr>
            <p:ph type="title"/>
          </p:nvPr>
        </p:nvSpPr>
        <p:spPr>
          <a:xfrm>
            <a:off x="3236569" y="218256"/>
            <a:ext cx="4639070" cy="428520"/>
          </a:xfrm>
        </p:spPr>
        <p:txBody>
          <a:bodyPr>
            <a:noAutofit/>
          </a:bodyPr>
          <a:lstStyle/>
          <a:p>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Time-based Trend Analysis</a:t>
            </a:r>
            <a:br>
              <a:rPr lang="en-IN" sz="2400" b="1" i="1" cap="none" dirty="0">
                <a:solidFill>
                  <a:srgbClr val="FF0000"/>
                </a:solidFill>
                <a:effectLst>
                  <a:outerShdw blurRad="38100" dist="38100" dir="2700000" algn="tl">
                    <a:srgbClr val="000000">
                      <a:alpha val="43137"/>
                    </a:srgbClr>
                  </a:outerShdw>
                </a:effectLst>
                <a:latin typeface="Aptos" panose="020B0004020202020204" pitchFamily="34" charset="0"/>
              </a:rPr>
            </a:br>
            <a:endPar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9" name="Arrow: Right 8">
            <a:extLst>
              <a:ext uri="{FF2B5EF4-FFF2-40B4-BE49-F238E27FC236}">
                <a16:creationId xmlns:a16="http://schemas.microsoft.com/office/drawing/2014/main" id="{FA282DC8-E350-5DF0-3FBB-026AF5D803B9}"/>
              </a:ext>
            </a:extLst>
          </p:cNvPr>
          <p:cNvSpPr/>
          <p:nvPr/>
        </p:nvSpPr>
        <p:spPr>
          <a:xfrm>
            <a:off x="5994854" y="283384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201C8B63-AD8E-4797-5F65-83BBD0766CE0}"/>
              </a:ext>
            </a:extLst>
          </p:cNvPr>
          <p:cNvSpPr/>
          <p:nvPr/>
        </p:nvSpPr>
        <p:spPr>
          <a:xfrm>
            <a:off x="5994854" y="1456974"/>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907650EB-136D-D2B8-9514-6A2D3A4319E4}"/>
              </a:ext>
            </a:extLst>
          </p:cNvPr>
          <p:cNvPicPr>
            <a:picLocks noChangeAspect="1"/>
          </p:cNvPicPr>
          <p:nvPr/>
        </p:nvPicPr>
        <p:blipFill>
          <a:blip r:embed="rId2"/>
          <a:stretch>
            <a:fillRect/>
          </a:stretch>
        </p:blipFill>
        <p:spPr>
          <a:xfrm>
            <a:off x="79341" y="936216"/>
            <a:ext cx="5534878" cy="1897625"/>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8" name="Picture 7">
            <a:extLst>
              <a:ext uri="{FF2B5EF4-FFF2-40B4-BE49-F238E27FC236}">
                <a16:creationId xmlns:a16="http://schemas.microsoft.com/office/drawing/2014/main" id="{DB346F40-FCB9-18B9-2CDB-B7CB940276CD}"/>
              </a:ext>
            </a:extLst>
          </p:cNvPr>
          <p:cNvPicPr>
            <a:picLocks noChangeAspect="1"/>
          </p:cNvPicPr>
          <p:nvPr/>
        </p:nvPicPr>
        <p:blipFill>
          <a:blip r:embed="rId3"/>
          <a:stretch>
            <a:fillRect/>
          </a:stretch>
        </p:blipFill>
        <p:spPr>
          <a:xfrm>
            <a:off x="8042481" y="80107"/>
            <a:ext cx="4070178" cy="2753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307FE7B-8A07-2556-9A86-665868F9B537}"/>
              </a:ext>
            </a:extLst>
          </p:cNvPr>
          <p:cNvPicPr>
            <a:picLocks noChangeAspect="1"/>
          </p:cNvPicPr>
          <p:nvPr/>
        </p:nvPicPr>
        <p:blipFill>
          <a:blip r:embed="rId4"/>
          <a:stretch>
            <a:fillRect/>
          </a:stretch>
        </p:blipFill>
        <p:spPr>
          <a:xfrm>
            <a:off x="109353" y="2961151"/>
            <a:ext cx="5565486" cy="1774611"/>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5" name="Picture 14">
            <a:extLst>
              <a:ext uri="{FF2B5EF4-FFF2-40B4-BE49-F238E27FC236}">
                <a16:creationId xmlns:a16="http://schemas.microsoft.com/office/drawing/2014/main" id="{2F5FF10E-33B0-CD0E-5ADF-9F3F0D9B4945}"/>
              </a:ext>
            </a:extLst>
          </p:cNvPr>
          <p:cNvPicPr>
            <a:picLocks noChangeAspect="1"/>
          </p:cNvPicPr>
          <p:nvPr/>
        </p:nvPicPr>
        <p:blipFill>
          <a:blip r:embed="rId5"/>
          <a:stretch>
            <a:fillRect/>
          </a:stretch>
        </p:blipFill>
        <p:spPr>
          <a:xfrm>
            <a:off x="8032955" y="2979769"/>
            <a:ext cx="4070178" cy="116221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7" name="Picture 16">
            <a:extLst>
              <a:ext uri="{FF2B5EF4-FFF2-40B4-BE49-F238E27FC236}">
                <a16:creationId xmlns:a16="http://schemas.microsoft.com/office/drawing/2014/main" id="{3E5A6285-8D99-BA09-1D80-70AB0031A3B9}"/>
              </a:ext>
            </a:extLst>
          </p:cNvPr>
          <p:cNvPicPr>
            <a:picLocks noChangeAspect="1"/>
          </p:cNvPicPr>
          <p:nvPr/>
        </p:nvPicPr>
        <p:blipFill>
          <a:blip r:embed="rId6"/>
          <a:stretch>
            <a:fillRect/>
          </a:stretch>
        </p:blipFill>
        <p:spPr>
          <a:xfrm>
            <a:off x="88867" y="4863072"/>
            <a:ext cx="5534878" cy="1897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50058F0C-6B3C-FBBA-AA0A-0AC76390F99E}"/>
              </a:ext>
            </a:extLst>
          </p:cNvPr>
          <p:cNvPicPr>
            <a:picLocks noChangeAspect="1"/>
          </p:cNvPicPr>
          <p:nvPr/>
        </p:nvPicPr>
        <p:blipFill>
          <a:blip r:embed="rId7"/>
          <a:stretch>
            <a:fillRect/>
          </a:stretch>
        </p:blipFill>
        <p:spPr>
          <a:xfrm>
            <a:off x="8032955" y="4287909"/>
            <a:ext cx="4070178" cy="242321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22" name="Arrow: Right 21">
            <a:extLst>
              <a:ext uri="{FF2B5EF4-FFF2-40B4-BE49-F238E27FC236}">
                <a16:creationId xmlns:a16="http://schemas.microsoft.com/office/drawing/2014/main" id="{5ACDD06C-F78E-1782-433A-2510BEA9AE94}"/>
              </a:ext>
            </a:extLst>
          </p:cNvPr>
          <p:cNvSpPr/>
          <p:nvPr/>
        </p:nvSpPr>
        <p:spPr>
          <a:xfrm>
            <a:off x="6096000" y="551419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D695A9E-825F-B1C7-5367-4704B65EB85D}"/>
              </a:ext>
            </a:extLst>
          </p:cNvPr>
          <p:cNvSpPr txBox="1"/>
          <p:nvPr/>
        </p:nvSpPr>
        <p:spPr>
          <a:xfrm>
            <a:off x="5668008" y="3743830"/>
            <a:ext cx="2243221" cy="1477328"/>
          </a:xfrm>
          <a:prstGeom prst="rect">
            <a:avLst/>
          </a:prstGeom>
          <a:noFill/>
        </p:spPr>
        <p:txBody>
          <a:bodyPr wrap="square">
            <a:spAutoFit/>
          </a:bodyPr>
          <a:lstStyle/>
          <a:p>
            <a:pPr algn="ctr"/>
            <a:r>
              <a:rPr lang="en-US" sz="18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2010 Sales: -809K ,2011 Sales: -9.47M ,Peak months: - Sep–Oct , UK dominates sales</a:t>
            </a:r>
            <a:endParaRPr lang="en-IN" dirty="0">
              <a:highlight>
                <a:srgbClr val="231D3F"/>
              </a:highlight>
            </a:endParaRPr>
          </a:p>
        </p:txBody>
      </p:sp>
    </p:spTree>
    <p:extLst>
      <p:ext uri="{BB962C8B-B14F-4D97-AF65-F5344CB8AC3E}">
        <p14:creationId xmlns:p14="http://schemas.microsoft.com/office/powerpoint/2010/main" val="133950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39CF9-9C22-73ED-695A-24D5B62A3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17140-E981-C47E-CD5A-55DC7360D9F1}"/>
              </a:ext>
            </a:extLst>
          </p:cNvPr>
          <p:cNvSpPr>
            <a:spLocks noGrp="1"/>
          </p:cNvSpPr>
          <p:nvPr>
            <p:ph type="title"/>
          </p:nvPr>
        </p:nvSpPr>
        <p:spPr>
          <a:xfrm>
            <a:off x="599769" y="158823"/>
            <a:ext cx="6964246" cy="629310"/>
          </a:xfrm>
        </p:spPr>
        <p:txBody>
          <a:bodyPr>
            <a:noAutofit/>
          </a:bodyPr>
          <a:lstStyle/>
          <a:p>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Transaction   Format  For MBA</a:t>
            </a:r>
            <a:b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b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Create  MBA  Transaction  Table (SQL)</a:t>
            </a:r>
          </a:p>
        </p:txBody>
      </p:sp>
      <p:sp>
        <p:nvSpPr>
          <p:cNvPr id="14" name="Arrow: Right 13">
            <a:extLst>
              <a:ext uri="{FF2B5EF4-FFF2-40B4-BE49-F238E27FC236}">
                <a16:creationId xmlns:a16="http://schemas.microsoft.com/office/drawing/2014/main" id="{CBDE6C55-4D74-10C6-7669-37FFC23636E4}"/>
              </a:ext>
            </a:extLst>
          </p:cNvPr>
          <p:cNvSpPr/>
          <p:nvPr/>
        </p:nvSpPr>
        <p:spPr>
          <a:xfrm>
            <a:off x="6048035" y="2379460"/>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8DE8DD45-3DAD-0CBC-98C0-708F376D5FA2}"/>
              </a:ext>
            </a:extLst>
          </p:cNvPr>
          <p:cNvSpPr/>
          <p:nvPr/>
        </p:nvSpPr>
        <p:spPr>
          <a:xfrm>
            <a:off x="5983826" y="5154866"/>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9B377C66-D0AB-DF9E-BD76-0110574C5B12}"/>
              </a:ext>
            </a:extLst>
          </p:cNvPr>
          <p:cNvPicPr>
            <a:picLocks noChangeAspect="1"/>
          </p:cNvPicPr>
          <p:nvPr/>
        </p:nvPicPr>
        <p:blipFill>
          <a:blip r:embed="rId2"/>
          <a:stretch>
            <a:fillRect/>
          </a:stretch>
        </p:blipFill>
        <p:spPr>
          <a:xfrm>
            <a:off x="865130" y="1830414"/>
            <a:ext cx="4544059" cy="2333951"/>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0" name="Picture 9">
            <a:extLst>
              <a:ext uri="{FF2B5EF4-FFF2-40B4-BE49-F238E27FC236}">
                <a16:creationId xmlns:a16="http://schemas.microsoft.com/office/drawing/2014/main" id="{867C608E-EDBA-6A90-502B-AE6B13D8E725}"/>
              </a:ext>
            </a:extLst>
          </p:cNvPr>
          <p:cNvPicPr>
            <a:picLocks noChangeAspect="1"/>
          </p:cNvPicPr>
          <p:nvPr/>
        </p:nvPicPr>
        <p:blipFill>
          <a:blip r:embed="rId3"/>
          <a:stretch>
            <a:fillRect/>
          </a:stretch>
        </p:blipFill>
        <p:spPr>
          <a:xfrm>
            <a:off x="7857519" y="695591"/>
            <a:ext cx="4157499" cy="2896004"/>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3" name="Picture 12">
            <a:extLst>
              <a:ext uri="{FF2B5EF4-FFF2-40B4-BE49-F238E27FC236}">
                <a16:creationId xmlns:a16="http://schemas.microsoft.com/office/drawing/2014/main" id="{6F783F5E-DAE6-79B9-C578-C9488B268AC2}"/>
              </a:ext>
            </a:extLst>
          </p:cNvPr>
          <p:cNvPicPr>
            <a:picLocks noChangeAspect="1"/>
          </p:cNvPicPr>
          <p:nvPr/>
        </p:nvPicPr>
        <p:blipFill>
          <a:blip r:embed="rId4"/>
          <a:stretch>
            <a:fillRect/>
          </a:stretch>
        </p:blipFill>
        <p:spPr>
          <a:xfrm>
            <a:off x="865130" y="4491848"/>
            <a:ext cx="4544059" cy="199744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8" name="Picture 17">
            <a:extLst>
              <a:ext uri="{FF2B5EF4-FFF2-40B4-BE49-F238E27FC236}">
                <a16:creationId xmlns:a16="http://schemas.microsoft.com/office/drawing/2014/main" id="{7DBB73E5-4F0A-06E9-A88A-706FA321C33F}"/>
              </a:ext>
            </a:extLst>
          </p:cNvPr>
          <p:cNvPicPr>
            <a:picLocks noChangeAspect="1"/>
          </p:cNvPicPr>
          <p:nvPr/>
        </p:nvPicPr>
        <p:blipFill>
          <a:blip r:embed="rId5"/>
          <a:stretch>
            <a:fillRect/>
          </a:stretch>
        </p:blipFill>
        <p:spPr>
          <a:xfrm>
            <a:off x="7857520" y="3815478"/>
            <a:ext cx="4157498" cy="2943636"/>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51002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8D56-0F51-CF1F-B8C2-25236EADFEB3}"/>
              </a:ext>
            </a:extLst>
          </p:cNvPr>
          <p:cNvSpPr>
            <a:spLocks noGrp="1"/>
          </p:cNvSpPr>
          <p:nvPr>
            <p:ph type="title"/>
          </p:nvPr>
        </p:nvSpPr>
        <p:spPr>
          <a:xfrm>
            <a:off x="2423993" y="207389"/>
            <a:ext cx="6954799" cy="757084"/>
          </a:xfrm>
          <a:noFill/>
          <a:effectLst>
            <a:outerShdw blurRad="50800" dist="38100" dir="18900000" algn="bl" rotWithShape="0">
              <a:schemeClr val="bg1">
                <a:alpha val="40000"/>
              </a:schemeClr>
            </a:outerShdw>
          </a:effectLst>
        </p:spPr>
        <p:txBody>
          <a:bodyPr>
            <a:normAutofit fontScale="90000"/>
          </a:bodyPr>
          <a:lstStyle/>
          <a:p>
            <a:pPr algn="ctr"/>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              Data  Cleaning  &amp;  Preparation</a:t>
            </a:r>
          </a:p>
        </p:txBody>
      </p:sp>
      <p:sp>
        <p:nvSpPr>
          <p:cNvPr id="15" name="Content Placeholder 14">
            <a:extLst>
              <a:ext uri="{FF2B5EF4-FFF2-40B4-BE49-F238E27FC236}">
                <a16:creationId xmlns:a16="http://schemas.microsoft.com/office/drawing/2014/main" id="{899BF021-AAE8-6801-B733-894616238F7B}"/>
              </a:ext>
            </a:extLst>
          </p:cNvPr>
          <p:cNvSpPr>
            <a:spLocks noGrp="1"/>
          </p:cNvSpPr>
          <p:nvPr>
            <p:ph idx="1"/>
          </p:nvPr>
        </p:nvSpPr>
        <p:spPr>
          <a:xfrm>
            <a:off x="312175" y="1547669"/>
            <a:ext cx="5988141" cy="4724400"/>
          </a:xfrm>
          <a:effectLst>
            <a:outerShdw blurRad="50800" dist="38100" dir="18900000" algn="bl" rotWithShape="0">
              <a:schemeClr val="bg1">
                <a:alpha val="40000"/>
              </a:schemeClr>
            </a:outerShdw>
          </a:effectLst>
        </p:spPr>
        <p:txBody>
          <a:bodyPr>
            <a:normAutofit/>
          </a:bodyPr>
          <a:lstStyle/>
          <a:p>
            <a:pPr marL="0" indent="0">
              <a:buNone/>
            </a:pP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1.Data Quality Assessment :-</a:t>
            </a:r>
          </a:p>
          <a:p>
            <a:r>
              <a:rPr lang="en-US" sz="2000" b="1" dirty="0">
                <a:effectLst>
                  <a:outerShdw blurRad="38100" dist="38100" dir="2700000" algn="tl">
                    <a:srgbClr val="000000">
                      <a:alpha val="43137"/>
                    </a:srgbClr>
                  </a:outerShdw>
                </a:effectLst>
                <a:latin typeface="Aptos" panose="020B0004020202020204" pitchFamily="34" charset="0"/>
              </a:rPr>
              <a:t>Identified And Handled Missing Values, Duplicates, And Inconsistencies Using Mysql Queries To Ensure Dataset Integrity.</a:t>
            </a:r>
          </a:p>
          <a:p>
            <a:pPr marL="0" indent="0">
              <a:buNone/>
            </a:pP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2.</a:t>
            </a:r>
            <a:r>
              <a:rPr lang="en-IN" sz="2000" b="1" dirty="0">
                <a:effectLst>
                  <a:outerShdw blurRad="38100" dist="38100" dir="2700000" algn="tl">
                    <a:srgbClr val="000000">
                      <a:alpha val="43137"/>
                    </a:srgbClr>
                  </a:outerShdw>
                </a:effectLst>
                <a:highlight>
                  <a:srgbClr val="231D3F"/>
                </a:highlight>
                <a:latin typeface="Aptos" panose="020B0004020202020204" pitchFamily="34" charset="0"/>
              </a:rPr>
              <a:t> </a:t>
            </a:r>
            <a:r>
              <a:rPr lang="en-IN"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Transaction Transformation</a:t>
            </a: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a:t>
            </a:r>
          </a:p>
          <a:p>
            <a:pPr marL="0" indent="0">
              <a:buNone/>
            </a:pPr>
            <a:r>
              <a:rPr lang="en-US" sz="2000" b="1" dirty="0">
                <a:effectLst>
                  <a:outerShdw blurRad="38100" dist="38100" dir="2700000" algn="tl">
                    <a:srgbClr val="000000">
                      <a:alpha val="43137"/>
                    </a:srgbClr>
                  </a:outerShdw>
                </a:effectLst>
                <a:latin typeface="Aptos" panose="020B0004020202020204" pitchFamily="34" charset="0"/>
              </a:rPr>
              <a:t>*   Restructured Data At Transaction Level,     Grouping Products By Purchase Event To Create The Required Format For Basket Analysis.</a:t>
            </a:r>
            <a:endParaRPr lang="en-US" sz="2000" b="1" dirty="0">
              <a:solidFill>
                <a:srgbClr val="FFFF00"/>
              </a:solidFill>
              <a:effectLst>
                <a:outerShdw blurRad="38100" dist="38100" dir="2700000" algn="tl">
                  <a:srgbClr val="000000">
                    <a:alpha val="43137"/>
                  </a:srgbClr>
                </a:outerShdw>
              </a:effectLst>
              <a:latin typeface="Aptos" panose="020B0004020202020204" pitchFamily="34" charset="0"/>
            </a:endParaRPr>
          </a:p>
          <a:p>
            <a:pPr marL="0" indent="0">
              <a:buNone/>
            </a:pP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3.Mining Preparation:-</a:t>
            </a:r>
          </a:p>
          <a:p>
            <a:r>
              <a:rPr lang="en-US" sz="2000" b="1" dirty="0">
                <a:effectLst>
                  <a:outerShdw blurRad="38100" dist="38100" dir="2700000" algn="tl">
                    <a:srgbClr val="000000">
                      <a:alpha val="43137"/>
                    </a:srgbClr>
                  </a:outerShdw>
                </a:effectLst>
                <a:latin typeface="Aptos" panose="020B0004020202020204" pitchFamily="34" charset="0"/>
              </a:rPr>
              <a:t> Converted Transactional Records Into A Binary Matrix Format Suitable For Apriori </a:t>
            </a:r>
            <a:r>
              <a:rPr lang="en-IN" sz="2000" b="1" dirty="0">
                <a:effectLst>
                  <a:outerShdw blurRad="38100" dist="38100" dir="2700000" algn="tl">
                    <a:srgbClr val="000000">
                      <a:alpha val="43137"/>
                    </a:srgbClr>
                  </a:outerShdw>
                </a:effectLst>
                <a:latin typeface="Aptos" panose="020B0004020202020204" pitchFamily="34" charset="0"/>
              </a:rPr>
              <a:t>Algorithm Processing And Rule Generation. </a:t>
            </a:r>
          </a:p>
        </p:txBody>
      </p:sp>
      <p:pic>
        <p:nvPicPr>
          <p:cNvPr id="17" name="Picture 16">
            <a:extLst>
              <a:ext uri="{FF2B5EF4-FFF2-40B4-BE49-F238E27FC236}">
                <a16:creationId xmlns:a16="http://schemas.microsoft.com/office/drawing/2014/main" id="{4F75C3BB-F751-78D6-01F5-5C6BC66E3D68}"/>
              </a:ext>
            </a:extLst>
          </p:cNvPr>
          <p:cNvPicPr>
            <a:picLocks noChangeAspect="1"/>
          </p:cNvPicPr>
          <p:nvPr/>
        </p:nvPicPr>
        <p:blipFill>
          <a:blip r:embed="rId2"/>
          <a:stretch>
            <a:fillRect/>
          </a:stretch>
        </p:blipFill>
        <p:spPr>
          <a:xfrm>
            <a:off x="6877760" y="1547669"/>
            <a:ext cx="5002065" cy="4511487"/>
          </a:xfrm>
          <a:prstGeom prst="rect">
            <a:avLst/>
          </a:prstGeom>
          <a:effectLst>
            <a:outerShdw blurRad="50800" dist="38100" dir="18900000" algn="bl" rotWithShape="0">
              <a:schemeClr val="bg1">
                <a:alpha val="40000"/>
              </a:schemeClr>
            </a:outerShdw>
          </a:effectLst>
        </p:spPr>
      </p:pic>
    </p:spTree>
    <p:extLst>
      <p:ext uri="{BB962C8B-B14F-4D97-AF65-F5344CB8AC3E}">
        <p14:creationId xmlns:p14="http://schemas.microsoft.com/office/powerpoint/2010/main" val="159248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3FAC-73CF-E043-6E73-D013751A12C2}"/>
              </a:ext>
            </a:extLst>
          </p:cNvPr>
          <p:cNvSpPr>
            <a:spLocks noGrp="1"/>
          </p:cNvSpPr>
          <p:nvPr>
            <p:ph type="title"/>
          </p:nvPr>
        </p:nvSpPr>
        <p:spPr>
          <a:xfrm>
            <a:off x="109433" y="580103"/>
            <a:ext cx="3390851" cy="1032387"/>
          </a:xfrm>
        </p:spPr>
        <p:txBody>
          <a:bodyPr>
            <a:normAutofit fontScale="90000"/>
          </a:bodyPr>
          <a:lstStyle/>
          <a:p>
            <a:pPr algn="ctr"/>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Data  Understanding  &amp; Preparation</a:t>
            </a:r>
          </a:p>
        </p:txBody>
      </p:sp>
      <p:pic>
        <p:nvPicPr>
          <p:cNvPr id="5" name="Picture 4">
            <a:extLst>
              <a:ext uri="{FF2B5EF4-FFF2-40B4-BE49-F238E27FC236}">
                <a16:creationId xmlns:a16="http://schemas.microsoft.com/office/drawing/2014/main" id="{464C8C05-EF07-E357-563D-B37A39F94F2F}"/>
              </a:ext>
            </a:extLst>
          </p:cNvPr>
          <p:cNvPicPr>
            <a:picLocks noChangeAspect="1"/>
          </p:cNvPicPr>
          <p:nvPr/>
        </p:nvPicPr>
        <p:blipFill>
          <a:blip r:embed="rId2"/>
          <a:stretch>
            <a:fillRect/>
          </a:stretch>
        </p:blipFill>
        <p:spPr>
          <a:xfrm>
            <a:off x="4368424" y="44902"/>
            <a:ext cx="7478169" cy="4251795"/>
          </a:xfrm>
          <a:prstGeom prst="rect">
            <a:avLst/>
          </a:prstGeom>
        </p:spPr>
      </p:pic>
      <p:pic>
        <p:nvPicPr>
          <p:cNvPr id="7" name="Picture 6">
            <a:extLst>
              <a:ext uri="{FF2B5EF4-FFF2-40B4-BE49-F238E27FC236}">
                <a16:creationId xmlns:a16="http://schemas.microsoft.com/office/drawing/2014/main" id="{3F722AF2-A29E-89BF-2143-B54BBE23E47B}"/>
              </a:ext>
            </a:extLst>
          </p:cNvPr>
          <p:cNvPicPr>
            <a:picLocks noChangeAspect="1"/>
          </p:cNvPicPr>
          <p:nvPr/>
        </p:nvPicPr>
        <p:blipFill>
          <a:blip r:embed="rId3"/>
          <a:stretch>
            <a:fillRect/>
          </a:stretch>
        </p:blipFill>
        <p:spPr>
          <a:xfrm>
            <a:off x="345407" y="4434029"/>
            <a:ext cx="5896798" cy="2286319"/>
          </a:xfrm>
          <a:prstGeom prst="rect">
            <a:avLst/>
          </a:prstGeom>
        </p:spPr>
      </p:pic>
    </p:spTree>
    <p:extLst>
      <p:ext uri="{BB962C8B-B14F-4D97-AF65-F5344CB8AC3E}">
        <p14:creationId xmlns:p14="http://schemas.microsoft.com/office/powerpoint/2010/main" val="262110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DA2B-0952-AB20-5B84-CD64AEE3179D}"/>
              </a:ext>
            </a:extLst>
          </p:cNvPr>
          <p:cNvSpPr>
            <a:spLocks noGrp="1"/>
          </p:cNvSpPr>
          <p:nvPr>
            <p:ph type="title"/>
          </p:nvPr>
        </p:nvSpPr>
        <p:spPr>
          <a:xfrm>
            <a:off x="2471117" y="319687"/>
            <a:ext cx="7249766" cy="796413"/>
          </a:xfrm>
          <a:effectLst>
            <a:outerShdw blurRad="50800" dist="38100" dir="18900000" algn="bl" rotWithShape="0">
              <a:schemeClr val="bg1">
                <a:alpha val="40000"/>
              </a:schemeClr>
            </a:outerShdw>
          </a:effectLst>
        </p:spPr>
        <p:txBody>
          <a:bodyPr>
            <a:normAutofit/>
          </a:bodyPr>
          <a:lstStyle/>
          <a:p>
            <a:pPr algn="ctr"/>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Methodology  3 - Apriori  Algorithm </a:t>
            </a:r>
          </a:p>
        </p:txBody>
      </p:sp>
      <p:pic>
        <p:nvPicPr>
          <p:cNvPr id="19" name="Content Placeholder 18">
            <a:extLst>
              <a:ext uri="{FF2B5EF4-FFF2-40B4-BE49-F238E27FC236}">
                <a16:creationId xmlns:a16="http://schemas.microsoft.com/office/drawing/2014/main" id="{9C5618D8-87BE-3E73-367F-609F234C843C}"/>
              </a:ext>
            </a:extLst>
          </p:cNvPr>
          <p:cNvPicPr>
            <a:picLocks noGrp="1" noChangeAspect="1"/>
          </p:cNvPicPr>
          <p:nvPr>
            <p:ph idx="1"/>
          </p:nvPr>
        </p:nvPicPr>
        <p:blipFill>
          <a:blip r:embed="rId2"/>
          <a:stretch>
            <a:fillRect/>
          </a:stretch>
        </p:blipFill>
        <p:spPr>
          <a:xfrm>
            <a:off x="7000568" y="1624780"/>
            <a:ext cx="5030253" cy="5078313"/>
          </a:xfrm>
          <a:prstGeom prst="rect">
            <a:avLst/>
          </a:prstGeom>
          <a:ln>
            <a:noFill/>
          </a:ln>
          <a:effectLst>
            <a:outerShdw blurRad="50800" dist="38100" dir="18900000" algn="bl" rotWithShape="0">
              <a:schemeClr val="bg1">
                <a:alpha val="40000"/>
              </a:schemeClr>
            </a:outerShdw>
          </a:effectLst>
        </p:spPr>
      </p:pic>
      <p:sp>
        <p:nvSpPr>
          <p:cNvPr id="21" name="TextBox 20">
            <a:extLst>
              <a:ext uri="{FF2B5EF4-FFF2-40B4-BE49-F238E27FC236}">
                <a16:creationId xmlns:a16="http://schemas.microsoft.com/office/drawing/2014/main" id="{7085B535-667C-3D88-27E4-40C48511BB3D}"/>
              </a:ext>
            </a:extLst>
          </p:cNvPr>
          <p:cNvSpPr txBox="1"/>
          <p:nvPr/>
        </p:nvSpPr>
        <p:spPr>
          <a:xfrm>
            <a:off x="363795" y="1404366"/>
            <a:ext cx="6096000" cy="3970318"/>
          </a:xfrm>
          <a:prstGeom prst="rect">
            <a:avLst/>
          </a:prstGeom>
          <a:noFill/>
          <a:effectLst>
            <a:outerShdw blurRad="50800" dist="38100" dir="18900000" algn="bl" rotWithShape="0">
              <a:schemeClr val="bg1">
                <a:alpha val="40000"/>
              </a:schemeClr>
            </a:outerShdw>
          </a:effectLst>
        </p:spPr>
        <p:txBody>
          <a:bodyPr wrap="square">
            <a:spAutoFit/>
          </a:bodyPr>
          <a:lstStyle/>
          <a:p>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1. Frequent Itemsets:-</a:t>
            </a:r>
          </a:p>
          <a:p>
            <a:r>
              <a:rPr lang="en-US" b="1" dirty="0">
                <a:effectLst>
                  <a:outerShdw blurRad="38100" dist="38100" dir="2700000" algn="tl">
                    <a:srgbClr val="000000">
                      <a:alpha val="43137"/>
                    </a:srgbClr>
                  </a:outerShdw>
                </a:effectLst>
                <a:latin typeface="Aptos" panose="020B0004020202020204" pitchFamily="34" charset="0"/>
              </a:rPr>
              <a:t>Generated Frequent Itemsets To Identify Commonly Purchased Products</a:t>
            </a:r>
          </a:p>
          <a:p>
            <a:endParaRPr lang="en-US" b="1" dirty="0">
              <a:effectLst>
                <a:outerShdw blurRad="38100" dist="38100" dir="2700000" algn="tl">
                  <a:srgbClr val="000000">
                    <a:alpha val="43137"/>
                  </a:srgbClr>
                </a:outerShdw>
              </a:effectLst>
              <a:latin typeface="Aptos" panose="020B0004020202020204" pitchFamily="34" charset="0"/>
            </a:endParaRPr>
          </a:p>
          <a:p>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2. Support Metric:-</a:t>
            </a:r>
          </a:p>
          <a:p>
            <a:r>
              <a:rPr lang="en-US" b="1" dirty="0">
                <a:effectLst>
                  <a:outerShdw blurRad="38100" dist="38100" dir="2700000" algn="tl">
                    <a:srgbClr val="000000">
                      <a:alpha val="43137"/>
                    </a:srgbClr>
                  </a:outerShdw>
                </a:effectLst>
                <a:latin typeface="Aptos" panose="020B0004020202020204" pitchFamily="34" charset="0"/>
              </a:rPr>
              <a:t> Applied Support Threshold To Filter Meaningful Combinations</a:t>
            </a:r>
          </a:p>
          <a:p>
            <a:endParaRPr lang="en-US" b="1" dirty="0">
              <a:effectLst>
                <a:outerShdw blurRad="38100" dist="38100" dir="2700000" algn="tl">
                  <a:srgbClr val="000000">
                    <a:alpha val="43137"/>
                  </a:srgbClr>
                </a:outerShdw>
              </a:effectLst>
              <a:latin typeface="Aptos" panose="020B0004020202020204" pitchFamily="34" charset="0"/>
            </a:endParaRPr>
          </a:p>
          <a:p>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3.Confidence &amp; Lift :-</a:t>
            </a:r>
          </a:p>
          <a:p>
            <a:r>
              <a:rPr lang="en-US" b="1" dirty="0">
                <a:effectLst>
                  <a:outerShdw blurRad="38100" dist="38100" dir="2700000" algn="tl">
                    <a:srgbClr val="000000">
                      <a:alpha val="43137"/>
                    </a:srgbClr>
                  </a:outerShdw>
                </a:effectLst>
                <a:latin typeface="Aptos" panose="020B0004020202020204" pitchFamily="34" charset="0"/>
              </a:rPr>
              <a:t>Evaluated Rule Strength Using Confidence And Lift Metrics</a:t>
            </a:r>
          </a:p>
          <a:p>
            <a:endParaRPr lang="en-US" b="1" dirty="0">
              <a:effectLst>
                <a:outerShdw blurRad="38100" dist="38100" dir="2700000" algn="tl">
                  <a:srgbClr val="000000">
                    <a:alpha val="43137"/>
                  </a:srgbClr>
                </a:outerShdw>
              </a:effectLst>
              <a:latin typeface="Aptos" panose="020B0004020202020204" pitchFamily="34" charset="0"/>
            </a:endParaRPr>
          </a:p>
          <a:p>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4. Rule Filtering :-</a:t>
            </a:r>
          </a:p>
          <a:p>
            <a:r>
              <a:rPr lang="en-US" b="1" dirty="0">
                <a:effectLst>
                  <a:outerShdw blurRad="38100" dist="38100" dir="2700000" algn="tl">
                    <a:srgbClr val="000000">
                      <a:alpha val="43137"/>
                    </a:srgbClr>
                  </a:outerShdw>
                </a:effectLst>
                <a:latin typeface="Aptos" panose="020B0004020202020204" pitchFamily="34" charset="0"/>
              </a:rPr>
              <a:t>Retained Strong, Actionable Rules For Business Insights</a:t>
            </a:r>
            <a:endParaRPr lang="en-IN" b="1" dirty="0">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997491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C163-D744-79A0-A05C-F99156E7F366}"/>
              </a:ext>
            </a:extLst>
          </p:cNvPr>
          <p:cNvSpPr>
            <a:spLocks noGrp="1"/>
          </p:cNvSpPr>
          <p:nvPr>
            <p:ph type="title"/>
          </p:nvPr>
        </p:nvSpPr>
        <p:spPr>
          <a:xfrm>
            <a:off x="3195483" y="195308"/>
            <a:ext cx="5969923" cy="786580"/>
          </a:xfrm>
          <a:effectLst>
            <a:outerShdw blurRad="50800" dist="38100" dir="18900000" algn="bl" rotWithShape="0">
              <a:schemeClr val="bg1">
                <a:alpha val="40000"/>
              </a:schemeClr>
            </a:outerShdw>
            <a:reflection stA="45000" endPos="1000" dist="50800" dir="5400000" sy="-100000" algn="bl" rotWithShape="0"/>
          </a:effectLst>
        </p:spPr>
        <p:txBody>
          <a:bodyPr>
            <a:normAutofit/>
          </a:bodyPr>
          <a:lstStyle/>
          <a:p>
            <a:pPr algn="ctr"/>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   Purchase  Pattern  Insights </a:t>
            </a:r>
          </a:p>
        </p:txBody>
      </p:sp>
      <p:sp>
        <p:nvSpPr>
          <p:cNvPr id="6" name="TextBox 5">
            <a:extLst>
              <a:ext uri="{FF2B5EF4-FFF2-40B4-BE49-F238E27FC236}">
                <a16:creationId xmlns:a16="http://schemas.microsoft.com/office/drawing/2014/main" id="{DDFA6B1A-3877-74C8-4B23-BBA3985DD03D}"/>
              </a:ext>
            </a:extLst>
          </p:cNvPr>
          <p:cNvSpPr txBox="1"/>
          <p:nvPr/>
        </p:nvSpPr>
        <p:spPr>
          <a:xfrm>
            <a:off x="1374774" y="1328944"/>
            <a:ext cx="6096000" cy="1323439"/>
          </a:xfrm>
          <a:prstGeom prst="rect">
            <a:avLst/>
          </a:prstGeom>
          <a:noFill/>
          <a:effectLst>
            <a:outerShdw blurRad="50800" dist="38100" dir="18900000" algn="bl" rotWithShape="0">
              <a:schemeClr val="bg1">
                <a:alpha val="40000"/>
              </a:schemeClr>
            </a:outerShdw>
          </a:effectLst>
        </p:spPr>
        <p:txBody>
          <a:bodyPr wrap="square">
            <a:spAutoFit/>
          </a:bodyPr>
          <a:lstStyle/>
          <a:p>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Frequent item combinations :-</a:t>
            </a:r>
          </a:p>
          <a:p>
            <a:r>
              <a:rPr lang="en-US" sz="2000" b="1" dirty="0">
                <a:effectLst>
                  <a:outerShdw blurRad="38100" dist="38100" dir="2700000" algn="tl">
                    <a:srgbClr val="000000">
                      <a:alpha val="43137"/>
                    </a:srgbClr>
                  </a:outerShdw>
                </a:effectLst>
                <a:latin typeface="Aptos" panose="020B0004020202020204" pitchFamily="34" charset="0"/>
              </a:rPr>
              <a:t>Analysis revealed several high-frequency product pairings and triplets that consistently appear together in customer baskets</a:t>
            </a:r>
            <a:endParaRPr lang="en-IN" sz="2000" b="1" dirty="0">
              <a:effectLst>
                <a:outerShdw blurRad="38100" dist="38100" dir="2700000" algn="tl">
                  <a:srgbClr val="000000">
                    <a:alpha val="43137"/>
                  </a:srgbClr>
                </a:outerShdw>
              </a:effectLst>
              <a:latin typeface="Aptos" panose="020B0004020202020204" pitchFamily="34" charset="0"/>
            </a:endParaRPr>
          </a:p>
        </p:txBody>
      </p:sp>
      <p:sp>
        <p:nvSpPr>
          <p:cNvPr id="8" name="Rectangle: Rounded Corners 7">
            <a:extLst>
              <a:ext uri="{FF2B5EF4-FFF2-40B4-BE49-F238E27FC236}">
                <a16:creationId xmlns:a16="http://schemas.microsoft.com/office/drawing/2014/main" id="{4BEE00D1-2602-04A5-505D-A661563B7A94}"/>
              </a:ext>
            </a:extLst>
          </p:cNvPr>
          <p:cNvSpPr/>
          <p:nvPr/>
        </p:nvSpPr>
        <p:spPr>
          <a:xfrm>
            <a:off x="213936" y="2845399"/>
            <a:ext cx="6570322" cy="1047170"/>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outerShdw blurRad="50800" dist="38100" dir="18900000" algn="bl" rotWithShape="0">
              <a:schemeClr val="bg1">
                <a:alpha val="40000"/>
              </a:schemeClr>
            </a:outerShdw>
          </a:effectLst>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effectLst>
                  <a:outerShdw blurRad="38100" dist="38100" dir="2700000" algn="tl">
                    <a:srgbClr val="000000">
                      <a:alpha val="43137"/>
                    </a:srgbClr>
                  </a:outerShdw>
                </a:effectLst>
                <a:highlight>
                  <a:srgbClr val="231D3F"/>
                </a:highlight>
                <a:latin typeface="Aptos" panose="020B0004020202020204" pitchFamily="34" charset="0"/>
              </a:rPr>
              <a:t>Top Pairs :-</a:t>
            </a:r>
          </a:p>
          <a:p>
            <a:r>
              <a:rPr lang="en-US" sz="2000" b="1" dirty="0">
                <a:solidFill>
                  <a:schemeClr val="tx1"/>
                </a:solidFill>
                <a:effectLst>
                  <a:outerShdw blurRad="38100" dist="38100" dir="2700000" algn="tl">
                    <a:srgbClr val="000000">
                      <a:alpha val="43137"/>
                    </a:srgbClr>
                  </a:outerShdw>
                </a:effectLst>
                <a:latin typeface="Aptos" panose="020B0004020202020204" pitchFamily="34" charset="0"/>
              </a:rPr>
              <a:t>Products Frequently Purchased As Complementary items With in single transaction</a:t>
            </a:r>
            <a:endParaRPr lang="en-IN" sz="2000" b="1" i="1" dirty="0">
              <a:solidFill>
                <a:schemeClr val="tx1"/>
              </a:solidFill>
              <a:effectLst>
                <a:outerShdw blurRad="38100" dist="38100" dir="2700000" algn="tl">
                  <a:srgbClr val="000000">
                    <a:alpha val="43137"/>
                  </a:srgbClr>
                </a:outerShdw>
              </a:effectLst>
              <a:latin typeface="Aptos" panose="020B0004020202020204" pitchFamily="34" charset="0"/>
            </a:endParaRPr>
          </a:p>
        </p:txBody>
      </p:sp>
      <p:sp>
        <p:nvSpPr>
          <p:cNvPr id="9" name="Rectangle: Rounded Corners 8">
            <a:extLst>
              <a:ext uri="{FF2B5EF4-FFF2-40B4-BE49-F238E27FC236}">
                <a16:creationId xmlns:a16="http://schemas.microsoft.com/office/drawing/2014/main" id="{0DB25732-85F2-CC9B-3863-C4BCDD1400CD}"/>
              </a:ext>
            </a:extLst>
          </p:cNvPr>
          <p:cNvSpPr/>
          <p:nvPr/>
        </p:nvSpPr>
        <p:spPr>
          <a:xfrm>
            <a:off x="269917" y="4093759"/>
            <a:ext cx="6514341" cy="1113452"/>
          </a:xfrm>
          <a:prstGeom prst="roundRect">
            <a:avLst/>
          </a:prstGeom>
          <a:gradFill flip="none" rotWithShape="1">
            <a:gsLst>
              <a:gs pos="0">
                <a:srgbClr val="20B2AA"/>
              </a:gs>
              <a:gs pos="35000">
                <a:schemeClr val="accent6">
                  <a:lumMod val="0"/>
                  <a:lumOff val="100000"/>
                </a:schemeClr>
              </a:gs>
              <a:gs pos="100000">
                <a:schemeClr val="accent6">
                  <a:lumMod val="100000"/>
                </a:schemeClr>
              </a:gs>
            </a:gsLst>
            <a:path path="circle">
              <a:fillToRect l="50000" t="-80000" r="50000" b="180000"/>
            </a:path>
            <a:tileRect/>
          </a:gradFill>
          <a:ln>
            <a:solidFill>
              <a:srgbClr val="20B2AA"/>
            </a:solidFill>
          </a:ln>
          <a:effectLst>
            <a:glow rad="228600">
              <a:schemeClr val="accent3">
                <a:lumMod val="60000"/>
                <a:lumOff val="40000"/>
                <a:alpha val="40000"/>
              </a:schemeClr>
            </a:glow>
            <a:outerShdw blurRad="50800" dist="38100" dir="18900000" algn="bl" rotWithShape="0">
              <a:schemeClr val="bg1">
                <a:alpha val="40000"/>
              </a:schemeClr>
            </a:outerShdw>
          </a:effectLst>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effectLst>
                  <a:outerShdw blurRad="38100" dist="38100" dir="2700000" algn="tl">
                    <a:srgbClr val="000000">
                      <a:alpha val="43137"/>
                    </a:srgbClr>
                  </a:outerShdw>
                </a:effectLst>
                <a:highlight>
                  <a:srgbClr val="231D3F"/>
                </a:highlight>
                <a:latin typeface="Aptos" panose="020B0004020202020204" pitchFamily="34" charset="0"/>
              </a:rPr>
              <a:t>Strong Rules:-</a:t>
            </a:r>
          </a:p>
          <a:p>
            <a:r>
              <a:rPr lang="en-US" sz="2000" b="1" dirty="0">
                <a:solidFill>
                  <a:schemeClr val="bg1"/>
                </a:solidFill>
                <a:effectLst>
                  <a:outerShdw blurRad="38100" dist="38100" dir="2700000" algn="tl">
                    <a:srgbClr val="000000">
                      <a:alpha val="43137"/>
                    </a:srgbClr>
                  </a:outerShdw>
                </a:effectLst>
                <a:latin typeface="Aptos" panose="020B0004020202020204" pitchFamily="34" charset="0"/>
              </a:rPr>
              <a:t> Association Rules With High Confidence And Lift Values Indicating Genuine Purchasing Patterns</a:t>
            </a:r>
            <a:endParaRPr lang="en-IN" sz="2000" b="1" i="1" dirty="0">
              <a:solidFill>
                <a:schemeClr val="bg1"/>
              </a:solidFill>
              <a:effectLst>
                <a:outerShdw blurRad="38100" dist="38100" dir="2700000" algn="tl">
                  <a:srgbClr val="000000">
                    <a:alpha val="43137"/>
                  </a:srgbClr>
                </a:outerShdw>
              </a:effectLst>
              <a:latin typeface="Aptos" panose="020B0004020202020204" pitchFamily="34" charset="0"/>
            </a:endParaRPr>
          </a:p>
        </p:txBody>
      </p:sp>
      <p:sp>
        <p:nvSpPr>
          <p:cNvPr id="10" name="Rectangle: Rounded Corners 9">
            <a:extLst>
              <a:ext uri="{FF2B5EF4-FFF2-40B4-BE49-F238E27FC236}">
                <a16:creationId xmlns:a16="http://schemas.microsoft.com/office/drawing/2014/main" id="{C62E160A-5485-A2E4-1370-3F0E313A2822}"/>
              </a:ext>
            </a:extLst>
          </p:cNvPr>
          <p:cNvSpPr/>
          <p:nvPr/>
        </p:nvSpPr>
        <p:spPr>
          <a:xfrm>
            <a:off x="213936" y="5373261"/>
            <a:ext cx="6570322" cy="1113452"/>
          </a:xfrm>
          <a:prstGeom prst="roundRect">
            <a:avLst/>
          </a:prstGeom>
          <a:gradFill flip="none" rotWithShape="1">
            <a:gsLst>
              <a:gs pos="0">
                <a:srgbClr val="20B2AA"/>
              </a:gs>
              <a:gs pos="46000">
                <a:schemeClr val="accent5">
                  <a:lumMod val="95000"/>
                  <a:lumOff val="5000"/>
                </a:schemeClr>
              </a:gs>
              <a:gs pos="100000">
                <a:schemeClr val="accent5">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chemeClr val="tx1"/>
                </a:solidFill>
                <a:effectLst>
                  <a:outerShdw blurRad="38100" dist="38100" dir="2700000" algn="tl">
                    <a:srgbClr val="000000">
                      <a:alpha val="43137"/>
                    </a:srgbClr>
                  </a:outerShdw>
                </a:effectLst>
                <a:highlight>
                  <a:srgbClr val="231D3F"/>
                </a:highlight>
                <a:latin typeface="Aptos" panose="020B0004020202020204" pitchFamily="34" charset="0"/>
              </a:rPr>
              <a:t>Cross-category :-</a:t>
            </a:r>
          </a:p>
          <a:p>
            <a:r>
              <a:rPr lang="en-US" sz="2000" b="1" dirty="0">
                <a:solidFill>
                  <a:schemeClr val="tx1"/>
                </a:solidFill>
                <a:effectLst>
                  <a:outerShdw blurRad="38100" dist="38100" dir="2700000" algn="tl">
                    <a:srgbClr val="000000">
                      <a:alpha val="43137"/>
                    </a:srgbClr>
                  </a:outerShdw>
                </a:effectLst>
                <a:latin typeface="Aptos" panose="020B0004020202020204" pitchFamily="34" charset="0"/>
              </a:rPr>
              <a:t>Unexpected Combinations Spanning Different Product Categories Revealing Customer Behavior</a:t>
            </a:r>
            <a:endParaRPr lang="en-IN" sz="2000" b="1" i="1" dirty="0">
              <a:solidFill>
                <a:schemeClr val="tx1"/>
              </a:solidFill>
              <a:effectLst>
                <a:outerShdw blurRad="38100" dist="38100" dir="2700000" algn="tl">
                  <a:srgbClr val="000000">
                    <a:alpha val="43137"/>
                  </a:srgbClr>
                </a:outerShdw>
              </a:effectLst>
              <a:latin typeface="Aptos" panose="020B0004020202020204" pitchFamily="34" charset="0"/>
            </a:endParaRPr>
          </a:p>
        </p:txBody>
      </p:sp>
      <p:pic>
        <p:nvPicPr>
          <p:cNvPr id="12" name="Picture 11">
            <a:extLst>
              <a:ext uri="{FF2B5EF4-FFF2-40B4-BE49-F238E27FC236}">
                <a16:creationId xmlns:a16="http://schemas.microsoft.com/office/drawing/2014/main" id="{253803AA-F16E-373B-46EC-6A359D6403BA}"/>
              </a:ext>
            </a:extLst>
          </p:cNvPr>
          <p:cNvPicPr>
            <a:picLocks noChangeAspect="1"/>
          </p:cNvPicPr>
          <p:nvPr/>
        </p:nvPicPr>
        <p:blipFill>
          <a:blip r:embed="rId2"/>
          <a:stretch>
            <a:fillRect/>
          </a:stretch>
        </p:blipFill>
        <p:spPr>
          <a:xfrm>
            <a:off x="7636311" y="1830175"/>
            <a:ext cx="4285772" cy="431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314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D54F-4B51-5A62-03BA-8C5EC08F66C2}"/>
              </a:ext>
            </a:extLst>
          </p:cNvPr>
          <p:cNvSpPr>
            <a:spLocks noGrp="1"/>
          </p:cNvSpPr>
          <p:nvPr>
            <p:ph type="title"/>
          </p:nvPr>
        </p:nvSpPr>
        <p:spPr>
          <a:xfrm>
            <a:off x="4080392" y="651387"/>
            <a:ext cx="3952565" cy="744794"/>
          </a:xfrm>
          <a:effectLst>
            <a:outerShdw blurRad="50800" dist="38100" algn="l" rotWithShape="0">
              <a:prstClr val="black">
                <a:alpha val="40000"/>
              </a:prstClr>
            </a:outerShdw>
          </a:effectLst>
        </p:spPr>
        <p:txBody>
          <a:bodyPr vert="horz" lIns="91440" tIns="45720" rIns="91440" bIns="45720" rtlCol="0" anchor="ctr">
            <a:normAutofit/>
          </a:bodyPr>
          <a:lstStyle/>
          <a:p>
            <a:pPr algn="ctr"/>
            <a:r>
              <a:rPr lang="en-US" b="1" cap="none" dirty="0">
                <a:solidFill>
                  <a:srgbClr val="FF0000"/>
                </a:solidFill>
                <a:effectLst>
                  <a:outerShdw blurRad="38100" dist="38100" dir="2700000" algn="tl">
                    <a:srgbClr val="000000">
                      <a:alpha val="43137"/>
                    </a:srgbClr>
                  </a:outerShdw>
                </a:effectLst>
                <a:latin typeface="Aptos" panose="020B0004020202020204" pitchFamily="34" charset="0"/>
              </a:rPr>
              <a:t>Project Overview</a:t>
            </a:r>
            <a:endParaRPr lang="en-IN"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3" name="Content Placeholder 2">
            <a:extLst>
              <a:ext uri="{FF2B5EF4-FFF2-40B4-BE49-F238E27FC236}">
                <a16:creationId xmlns:a16="http://schemas.microsoft.com/office/drawing/2014/main" id="{3C4C5C83-8073-A23E-1E11-42CAE6B74898}"/>
              </a:ext>
            </a:extLst>
          </p:cNvPr>
          <p:cNvSpPr>
            <a:spLocks noGrp="1"/>
          </p:cNvSpPr>
          <p:nvPr>
            <p:ph idx="1"/>
          </p:nvPr>
        </p:nvSpPr>
        <p:spPr>
          <a:xfrm>
            <a:off x="1157746" y="3687097"/>
            <a:ext cx="10058400" cy="3048912"/>
          </a:xfrm>
          <a:effectLst>
            <a:outerShdw blurRad="50800" dist="38100" dir="18900000" algn="bl" rotWithShape="0">
              <a:schemeClr val="bg1">
                <a:alpha val="40000"/>
              </a:schemeClr>
            </a:outerShdw>
          </a:effectLst>
        </p:spPr>
        <p:txBody>
          <a:bodyPr>
            <a:normAutofit fontScale="92500"/>
          </a:bodyPr>
          <a:lstStyle/>
          <a:p>
            <a:pPr marL="0" indent="0" algn="ctr">
              <a:buNone/>
            </a:pPr>
            <a:r>
              <a:rPr lang="en-US" sz="2400" b="1" dirty="0">
                <a:effectLst>
                  <a:outerShdw blurRad="38100" dist="38100" dir="2700000" algn="tl">
                    <a:srgbClr val="000000">
                      <a:alpha val="43137"/>
                    </a:srgbClr>
                  </a:outerShdw>
                </a:effectLst>
                <a:latin typeface="Aptos" panose="020B0004020202020204" pitchFamily="34" charset="0"/>
              </a:rPr>
              <a:t>The Purchase Pattern Analytics project focuses on analyzing retail transaction data to understand customer buying behavior, transaction patterns, and product demand. The project follows an end-to-end analytics lifecycle involving data ingestion, cleaning, validation, exploratory analysis, outlier detection, transaction transformation, and finally Market Basket Analysis using the Apriori algorithm. Multiple tools were used across different stages of the project MySQL, Excel, Power BI, and Python (Jupyter Notebook) to ensure strong data quality, analytical accuracy, and business ready insights.</a:t>
            </a:r>
            <a:endParaRPr lang="en-IN" sz="2400" b="1" dirty="0">
              <a:effectLst>
                <a:outerShdw blurRad="38100" dist="38100" dir="2700000" algn="tl">
                  <a:srgbClr val="000000">
                    <a:alpha val="43137"/>
                  </a:srgbClr>
                </a:outerShdw>
              </a:effectLst>
              <a:latin typeface="Aptos" panose="020B0004020202020204" pitchFamily="34" charset="0"/>
            </a:endParaRPr>
          </a:p>
        </p:txBody>
      </p:sp>
      <p:pic>
        <p:nvPicPr>
          <p:cNvPr id="7" name="Picture 6">
            <a:extLst>
              <a:ext uri="{FF2B5EF4-FFF2-40B4-BE49-F238E27FC236}">
                <a16:creationId xmlns:a16="http://schemas.microsoft.com/office/drawing/2014/main" id="{B08A7CE6-8511-B74B-6F9A-2EB77F943B21}"/>
              </a:ext>
            </a:extLst>
          </p:cNvPr>
          <p:cNvPicPr>
            <a:picLocks noChangeAspect="1"/>
          </p:cNvPicPr>
          <p:nvPr/>
        </p:nvPicPr>
        <p:blipFill>
          <a:blip r:embed="rId2"/>
          <a:stretch>
            <a:fillRect/>
          </a:stretch>
        </p:blipFill>
        <p:spPr>
          <a:xfrm>
            <a:off x="4709654" y="1327355"/>
            <a:ext cx="2694039" cy="2290916"/>
          </a:xfrm>
          <a:prstGeom prst="roundRect">
            <a:avLst>
              <a:gd name="adj" fmla="val 8594"/>
            </a:avLst>
          </a:prstGeom>
          <a:solidFill>
            <a:srgbClr val="FFFFFF">
              <a:shade val="85000"/>
            </a:srgbClr>
          </a:solidFill>
          <a:ln>
            <a:noFill/>
          </a:ln>
          <a:effectLst>
            <a:outerShdw blurRad="63500" dist="38100" dir="18900000" algn="bl" rotWithShape="0">
              <a:schemeClr val="accent4">
                <a:alpha val="40000"/>
              </a:schemeClr>
            </a:outerShdw>
            <a:reflection blurRad="12700" stA="38000" endPos="28000" dist="5000" dir="5400000" sy="-100000" algn="bl" rotWithShape="0"/>
          </a:effectLst>
          <a:scene3d>
            <a:camera prst="orthographicFront"/>
            <a:lightRig rig="threePt" dir="t"/>
          </a:scene3d>
          <a:sp3d>
            <a:bevelT w="165100" prst="coolSlant"/>
          </a:sp3d>
        </p:spPr>
      </p:pic>
      <p:sp>
        <p:nvSpPr>
          <p:cNvPr id="8" name="Rectangle: Rounded Corners 7">
            <a:extLst>
              <a:ext uri="{FF2B5EF4-FFF2-40B4-BE49-F238E27FC236}">
                <a16:creationId xmlns:a16="http://schemas.microsoft.com/office/drawing/2014/main" id="{99EC8287-1B07-355E-FA15-F13493E8B6E8}"/>
              </a:ext>
            </a:extLst>
          </p:cNvPr>
          <p:cNvSpPr/>
          <p:nvPr/>
        </p:nvSpPr>
        <p:spPr>
          <a:xfrm>
            <a:off x="2536724" y="179616"/>
            <a:ext cx="7039897" cy="529396"/>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IN" sz="2400" dirty="0">
                <a:solidFill>
                  <a:schemeClr val="tx1"/>
                </a:solidFill>
                <a:latin typeface="Aptos" panose="020B0004020202020204" pitchFamily="34" charset="0"/>
              </a:rPr>
              <a:t>Purchase  Pattern  Analysis Using  Apriori Algorithm</a:t>
            </a:r>
            <a:endParaRPr lang="en-IN" sz="2400" b="1" dirty="0">
              <a:solidFill>
                <a:schemeClr val="tx1"/>
              </a:solidFill>
              <a:latin typeface="Aptos" panose="020B0004020202020204" pitchFamily="34" charset="0"/>
            </a:endParaRPr>
          </a:p>
        </p:txBody>
      </p:sp>
    </p:spTree>
    <p:extLst>
      <p:ext uri="{BB962C8B-B14F-4D97-AF65-F5344CB8AC3E}">
        <p14:creationId xmlns:p14="http://schemas.microsoft.com/office/powerpoint/2010/main" val="254601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B33B-9073-B7DD-08B5-1774BCA0A498}"/>
              </a:ext>
            </a:extLst>
          </p:cNvPr>
          <p:cNvSpPr>
            <a:spLocks noGrp="1"/>
          </p:cNvSpPr>
          <p:nvPr>
            <p:ph type="title"/>
          </p:nvPr>
        </p:nvSpPr>
        <p:spPr>
          <a:xfrm>
            <a:off x="1262074" y="237594"/>
            <a:ext cx="8796327" cy="655392"/>
          </a:xfrm>
          <a:effectLst>
            <a:outerShdw blurRad="50800" dist="38100" dir="18900000" algn="bl" rotWithShape="0">
              <a:schemeClr val="bg1">
                <a:alpha val="40000"/>
              </a:schemeClr>
            </a:outerShdw>
          </a:effectLst>
        </p:spPr>
        <p:txBody>
          <a:bodyPr>
            <a:noAutofit/>
          </a:bodyPr>
          <a:lstStyle/>
          <a:p>
            <a:r>
              <a:rPr lang="en-US" sz="2400" b="1" cap="none" dirty="0">
                <a:solidFill>
                  <a:srgbClr val="FF0000"/>
                </a:solidFill>
                <a:effectLst>
                  <a:outerShdw blurRad="38100" dist="38100" dir="2700000" algn="tl">
                    <a:srgbClr val="000000">
                      <a:alpha val="43137"/>
                    </a:srgbClr>
                  </a:outerShdw>
                </a:effectLst>
                <a:latin typeface="Aptos" panose="020B0004020202020204" pitchFamily="34" charset="0"/>
              </a:rPr>
              <a:t>Market  Basket  Analysis Dashboard - Key Purchase Patterns</a:t>
            </a:r>
            <a:endPar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3" name="Content Placeholder 2">
            <a:extLst>
              <a:ext uri="{FF2B5EF4-FFF2-40B4-BE49-F238E27FC236}">
                <a16:creationId xmlns:a16="http://schemas.microsoft.com/office/drawing/2014/main" id="{FF5DB685-8326-9FB8-59A7-C0E035FF3BF0}"/>
              </a:ext>
            </a:extLst>
          </p:cNvPr>
          <p:cNvSpPr>
            <a:spLocks noGrp="1"/>
          </p:cNvSpPr>
          <p:nvPr>
            <p:ph idx="1"/>
          </p:nvPr>
        </p:nvSpPr>
        <p:spPr>
          <a:xfrm>
            <a:off x="1128253" y="1604102"/>
            <a:ext cx="2499851" cy="2862322"/>
          </a:xfrm>
        </p:spPr>
        <p:txBody>
          <a:bodyPr>
            <a:normAutofit lnSpcReduction="10000"/>
          </a:bodyPr>
          <a:lstStyle/>
          <a:p>
            <a:pPr marL="0" indent="0">
              <a:buNone/>
            </a:pP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Support Analysis:-</a:t>
            </a:r>
          </a:p>
          <a:p>
            <a:pPr marL="0" indent="0">
              <a:buNone/>
            </a:pPr>
            <a:r>
              <a:rPr lang="en-US" sz="2000" b="1" dirty="0">
                <a:effectLst>
                  <a:outerShdw blurRad="38100" dist="38100" dir="2700000" algn="tl">
                    <a:srgbClr val="000000">
                      <a:alpha val="43137"/>
                    </a:srgbClr>
                  </a:outerShdw>
                </a:effectLst>
                <a:latin typeface="Aptos" panose="020B0004020202020204" pitchFamily="34" charset="0"/>
              </a:rPr>
              <a:t>Bar charts displaying frequent Itemsets and support values, highlighting commonly co-purchased products.</a:t>
            </a:r>
            <a:endParaRPr lang="en-IN" sz="2000" b="1" dirty="0">
              <a:effectLst>
                <a:outerShdw blurRad="38100" dist="38100" dir="2700000" algn="tl">
                  <a:srgbClr val="000000">
                    <a:alpha val="43137"/>
                  </a:srgbClr>
                </a:outerShdw>
              </a:effectLst>
              <a:latin typeface="Aptos" panose="020B0004020202020204" pitchFamily="34" charset="0"/>
            </a:endParaRPr>
          </a:p>
        </p:txBody>
      </p:sp>
      <p:sp>
        <p:nvSpPr>
          <p:cNvPr id="6" name="TextBox 5">
            <a:extLst>
              <a:ext uri="{FF2B5EF4-FFF2-40B4-BE49-F238E27FC236}">
                <a16:creationId xmlns:a16="http://schemas.microsoft.com/office/drawing/2014/main" id="{AAE0A295-C5F3-0A09-03D6-A99331619CC0}"/>
              </a:ext>
            </a:extLst>
          </p:cNvPr>
          <p:cNvSpPr txBox="1"/>
          <p:nvPr/>
        </p:nvSpPr>
        <p:spPr>
          <a:xfrm>
            <a:off x="4891548" y="1699731"/>
            <a:ext cx="2408903" cy="2862322"/>
          </a:xfrm>
          <a:prstGeom prst="rect">
            <a:avLst/>
          </a:prstGeom>
          <a:noFill/>
        </p:spPr>
        <p:txBody>
          <a:bodyPr wrap="square">
            <a:spAutoFit/>
          </a:bodyPr>
          <a:lstStyle/>
          <a:p>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Association Network:-</a:t>
            </a:r>
          </a:p>
          <a:p>
            <a:r>
              <a:rPr lang="en-US" sz="2000" b="1" dirty="0">
                <a:effectLst>
                  <a:outerShdw blurRad="38100" dist="38100" dir="2700000" algn="tl">
                    <a:srgbClr val="000000">
                      <a:alpha val="43137"/>
                    </a:srgbClr>
                  </a:outerShdw>
                </a:effectLst>
                <a:latin typeface="Aptos" panose="020B0004020202020204" pitchFamily="34" charset="0"/>
              </a:rPr>
              <a:t>Rule-based visualisations illustrating product relationships derived from confidence and lift metrics.</a:t>
            </a:r>
            <a:endParaRPr lang="en-IN" sz="2000" b="1" dirty="0">
              <a:effectLst>
                <a:outerShdw blurRad="38100" dist="38100" dir="2700000" algn="tl">
                  <a:srgbClr val="000000">
                    <a:alpha val="43137"/>
                  </a:srgbClr>
                </a:outerShdw>
              </a:effectLst>
              <a:latin typeface="Aptos" panose="020B0004020202020204" pitchFamily="34" charset="0"/>
            </a:endParaRPr>
          </a:p>
        </p:txBody>
      </p:sp>
      <p:sp>
        <p:nvSpPr>
          <p:cNvPr id="8" name="TextBox 7">
            <a:extLst>
              <a:ext uri="{FF2B5EF4-FFF2-40B4-BE49-F238E27FC236}">
                <a16:creationId xmlns:a16="http://schemas.microsoft.com/office/drawing/2014/main" id="{255BC5D1-CFA5-5C4D-15E6-643D61AD13A5}"/>
              </a:ext>
            </a:extLst>
          </p:cNvPr>
          <p:cNvSpPr txBox="1"/>
          <p:nvPr/>
        </p:nvSpPr>
        <p:spPr>
          <a:xfrm>
            <a:off x="8786643" y="1699731"/>
            <a:ext cx="2107497" cy="2554545"/>
          </a:xfrm>
          <a:prstGeom prst="rect">
            <a:avLst/>
          </a:prstGeom>
          <a:noFill/>
        </p:spPr>
        <p:txBody>
          <a:bodyPr wrap="square">
            <a:spAutoFit/>
          </a:bodyPr>
          <a:lstStyle/>
          <a:p>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Lift Metrics :-</a:t>
            </a:r>
          </a:p>
          <a:p>
            <a:r>
              <a:rPr lang="en-US" sz="2000" b="1" dirty="0">
                <a:effectLst>
                  <a:outerShdw blurRad="38100" dist="38100" dir="2700000" algn="tl">
                    <a:srgbClr val="000000">
                      <a:alpha val="43137"/>
                    </a:srgbClr>
                  </a:outerShdw>
                </a:effectLst>
              </a:rPr>
              <a:t>Sorted visualisations prioritising  high-lift, high-confidence rules with strong business impact.</a:t>
            </a:r>
            <a:endParaRPr lang="en-IN" sz="2000" b="1" dirty="0">
              <a:effectLst>
                <a:outerShdw blurRad="38100" dist="38100" dir="2700000" algn="tl">
                  <a:srgbClr val="000000">
                    <a:alpha val="43137"/>
                  </a:srgbClr>
                </a:outerShdw>
              </a:effectLst>
              <a:latin typeface="Aptos" panose="020B0004020202020204" pitchFamily="34" charset="0"/>
            </a:endParaRPr>
          </a:p>
        </p:txBody>
      </p:sp>
      <p:sp>
        <p:nvSpPr>
          <p:cNvPr id="10" name="TextBox 9">
            <a:extLst>
              <a:ext uri="{FF2B5EF4-FFF2-40B4-BE49-F238E27FC236}">
                <a16:creationId xmlns:a16="http://schemas.microsoft.com/office/drawing/2014/main" id="{F0592F2F-24A0-D93D-9F50-AC1C9467908E}"/>
              </a:ext>
            </a:extLst>
          </p:cNvPr>
          <p:cNvSpPr txBox="1"/>
          <p:nvPr/>
        </p:nvSpPr>
        <p:spPr>
          <a:xfrm>
            <a:off x="1833717" y="5014855"/>
            <a:ext cx="8224684" cy="707886"/>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latin typeface="Aptos" panose="020B0004020202020204" pitchFamily="34" charset="0"/>
              </a:rPr>
              <a:t>All visualisations are derived directly from Apriori algorithm outputs for clear, actionable interpretation.</a:t>
            </a:r>
            <a:endParaRPr lang="en-IN" sz="2000" b="1" dirty="0">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1380432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C83EB-7A32-77C8-8D21-3ECC8A5B6C57}"/>
              </a:ext>
            </a:extLst>
          </p:cNvPr>
          <p:cNvSpPr>
            <a:spLocks noGrp="1"/>
          </p:cNvSpPr>
          <p:nvPr>
            <p:ph type="title"/>
          </p:nvPr>
        </p:nvSpPr>
        <p:spPr>
          <a:xfrm>
            <a:off x="93407" y="177804"/>
            <a:ext cx="2526890" cy="1375691"/>
          </a:xfrm>
          <a:effectLst>
            <a:outerShdw blurRad="50800" dist="38100" dir="18900000" algn="bl" rotWithShape="0">
              <a:prstClr val="black">
                <a:alpha val="40000"/>
              </a:prstClr>
            </a:outerShdw>
          </a:effectLst>
        </p:spPr>
        <p:txBody>
          <a:bodyPr>
            <a:normAutofit fontScale="90000"/>
          </a:bodyPr>
          <a:lstStyle/>
          <a:p>
            <a:pPr algn="ct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Exploratory  Data  Analysis  USING PYTHON  (EDA)</a:t>
            </a:r>
          </a:p>
        </p:txBody>
      </p:sp>
      <p:pic>
        <p:nvPicPr>
          <p:cNvPr id="5" name="Content Placeholder 4">
            <a:extLst>
              <a:ext uri="{FF2B5EF4-FFF2-40B4-BE49-F238E27FC236}">
                <a16:creationId xmlns:a16="http://schemas.microsoft.com/office/drawing/2014/main" id="{9F0628C3-6C79-F483-397B-F418EDEE8744}"/>
              </a:ext>
            </a:extLst>
          </p:cNvPr>
          <p:cNvPicPr>
            <a:picLocks noGrp="1" noChangeAspect="1"/>
          </p:cNvPicPr>
          <p:nvPr>
            <p:ph idx="1"/>
          </p:nvPr>
        </p:nvPicPr>
        <p:blipFill>
          <a:blip r:embed="rId2"/>
          <a:stretch>
            <a:fillRect/>
          </a:stretch>
        </p:blipFill>
        <p:spPr>
          <a:xfrm>
            <a:off x="1356852" y="2733368"/>
            <a:ext cx="9253866" cy="3995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C3C8C14-E09F-2194-BABC-6ACE2D8FC667}"/>
              </a:ext>
            </a:extLst>
          </p:cNvPr>
          <p:cNvPicPr>
            <a:picLocks noChangeAspect="1"/>
          </p:cNvPicPr>
          <p:nvPr/>
        </p:nvPicPr>
        <p:blipFill>
          <a:blip r:embed="rId3"/>
          <a:stretch>
            <a:fillRect/>
          </a:stretch>
        </p:blipFill>
        <p:spPr>
          <a:xfrm>
            <a:off x="3086008" y="177804"/>
            <a:ext cx="5559580" cy="2417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Rounded Corners 7">
            <a:extLst>
              <a:ext uri="{FF2B5EF4-FFF2-40B4-BE49-F238E27FC236}">
                <a16:creationId xmlns:a16="http://schemas.microsoft.com/office/drawing/2014/main" id="{0B848435-03F9-0561-AE2E-428A0B226E41}"/>
              </a:ext>
            </a:extLst>
          </p:cNvPr>
          <p:cNvSpPr/>
          <p:nvPr/>
        </p:nvSpPr>
        <p:spPr>
          <a:xfrm>
            <a:off x="8878528" y="132426"/>
            <a:ext cx="3228015" cy="2600941"/>
          </a:xfrm>
          <a:prstGeom prst="roundRect">
            <a:avLst/>
          </a:prstGeom>
          <a:solidFill>
            <a:srgbClr val="231D3F"/>
          </a:solidFill>
        </p:spPr>
        <p:style>
          <a:lnRef idx="1">
            <a:schemeClr val="dk1"/>
          </a:lnRef>
          <a:fillRef idx="2">
            <a:schemeClr val="dk1"/>
          </a:fillRef>
          <a:effectRef idx="1">
            <a:schemeClr val="dk1"/>
          </a:effectRef>
          <a:fontRef idx="minor">
            <a:schemeClr val="dk1"/>
          </a:fontRef>
        </p:style>
        <p:txBody>
          <a:bodyPr rtlCol="0" anchor="ctr"/>
          <a:lstStyle/>
          <a:p>
            <a:pPr lvl="0" algn="ctr" defTabSz="914400" eaLnBrk="0" fontAlgn="base" hangingPunct="0">
              <a:spcBef>
                <a:spcPct val="0"/>
              </a:spcBef>
              <a:spcAft>
                <a:spcPct val="0"/>
              </a:spcAft>
              <a:buFontTx/>
              <a:buChar char="•"/>
            </a:pPr>
            <a:r>
              <a:rPr lang="en-US" altLang="en-US" b="1" dirty="0">
                <a:solidFill>
                  <a:srgbClr val="FFFF00"/>
                </a:solidFill>
                <a:effectLst>
                  <a:outerShdw blurRad="38100" dist="38100" dir="2700000" algn="tl">
                    <a:srgbClr val="000000">
                      <a:alpha val="43137"/>
                    </a:srgbClr>
                  </a:outerShdw>
                </a:effectLst>
                <a:latin typeface="Aptos" panose="020B0004020202020204" pitchFamily="34" charset="0"/>
              </a:rPr>
              <a:t>Analyzed product frequency and transaction behavior</a:t>
            </a:r>
          </a:p>
          <a:p>
            <a:pPr lvl="0" algn="ctr" defTabSz="914400" eaLnBrk="0" fontAlgn="base" hangingPunct="0">
              <a:spcBef>
                <a:spcPct val="0"/>
              </a:spcBef>
              <a:spcAft>
                <a:spcPct val="0"/>
              </a:spcAft>
              <a:buFontTx/>
              <a:buChar char="•"/>
            </a:pPr>
            <a:r>
              <a:rPr lang="en-US" altLang="en-US" b="1" dirty="0">
                <a:solidFill>
                  <a:srgbClr val="FFFF00"/>
                </a:solidFill>
                <a:effectLst>
                  <a:outerShdw blurRad="38100" dist="38100" dir="2700000" algn="tl">
                    <a:srgbClr val="000000">
                      <a:alpha val="43137"/>
                    </a:srgbClr>
                  </a:outerShdw>
                </a:effectLst>
                <a:latin typeface="Aptos" panose="020B0004020202020204" pitchFamily="34" charset="0"/>
              </a:rPr>
              <a:t>Identified high-demand products and purchase trends</a:t>
            </a:r>
          </a:p>
          <a:p>
            <a:pPr lvl="0" algn="ctr" defTabSz="914400" eaLnBrk="0" fontAlgn="base" hangingPunct="0">
              <a:spcBef>
                <a:spcPct val="0"/>
              </a:spcBef>
              <a:spcAft>
                <a:spcPct val="0"/>
              </a:spcAft>
              <a:buFontTx/>
              <a:buChar char="•"/>
            </a:pPr>
            <a:r>
              <a:rPr lang="en-US" altLang="en-US" b="1" dirty="0">
                <a:solidFill>
                  <a:srgbClr val="FFFF00"/>
                </a:solidFill>
                <a:effectLst>
                  <a:outerShdw blurRad="38100" dist="38100" dir="2700000" algn="tl">
                    <a:srgbClr val="000000">
                      <a:alpha val="43137"/>
                    </a:srgbClr>
                  </a:outerShdw>
                </a:effectLst>
                <a:latin typeface="Aptos" panose="020B0004020202020204" pitchFamily="34" charset="0"/>
              </a:rPr>
              <a:t>Established baseline insights before Apriori modeling</a:t>
            </a:r>
          </a:p>
        </p:txBody>
      </p:sp>
    </p:spTree>
    <p:extLst>
      <p:ext uri="{BB962C8B-B14F-4D97-AF65-F5344CB8AC3E}">
        <p14:creationId xmlns:p14="http://schemas.microsoft.com/office/powerpoint/2010/main" val="1755936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E293-E114-4FE3-8442-E83A77402022}"/>
              </a:ext>
            </a:extLst>
          </p:cNvPr>
          <p:cNvSpPr>
            <a:spLocks noGrp="1"/>
          </p:cNvSpPr>
          <p:nvPr>
            <p:ph type="title"/>
          </p:nvPr>
        </p:nvSpPr>
        <p:spPr>
          <a:xfrm>
            <a:off x="78657" y="329257"/>
            <a:ext cx="2792361" cy="1548704"/>
          </a:xfrm>
          <a:effectLst>
            <a:outerShdw blurRad="50800" dist="38100" dir="18900000" algn="bl" rotWithShape="0">
              <a:schemeClr val="bg1">
                <a:alpha val="40000"/>
              </a:schemeClr>
            </a:outerShdw>
          </a:effectLst>
        </p:spPr>
        <p:txBody>
          <a:bodyPr>
            <a:noAutofit/>
          </a:bodyPr>
          <a:lstStyle/>
          <a:p>
            <a:pPr algn="ct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Apriori  Algorithm -  Frequent  Itemsets</a:t>
            </a:r>
          </a:p>
        </p:txBody>
      </p:sp>
      <p:pic>
        <p:nvPicPr>
          <p:cNvPr id="5" name="Picture 4">
            <a:extLst>
              <a:ext uri="{FF2B5EF4-FFF2-40B4-BE49-F238E27FC236}">
                <a16:creationId xmlns:a16="http://schemas.microsoft.com/office/drawing/2014/main" id="{1C2F2B7B-5046-FB64-5350-2FCF8E956B71}"/>
              </a:ext>
            </a:extLst>
          </p:cNvPr>
          <p:cNvPicPr>
            <a:picLocks noChangeAspect="1"/>
          </p:cNvPicPr>
          <p:nvPr/>
        </p:nvPicPr>
        <p:blipFill>
          <a:blip r:embed="rId2"/>
          <a:stretch>
            <a:fillRect/>
          </a:stretch>
        </p:blipFill>
        <p:spPr>
          <a:xfrm>
            <a:off x="4620650" y="199537"/>
            <a:ext cx="7316221" cy="2775193"/>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7" name="Picture 6">
            <a:extLst>
              <a:ext uri="{FF2B5EF4-FFF2-40B4-BE49-F238E27FC236}">
                <a16:creationId xmlns:a16="http://schemas.microsoft.com/office/drawing/2014/main" id="{8529B95D-BC9A-C0F1-01DD-042481232393}"/>
              </a:ext>
            </a:extLst>
          </p:cNvPr>
          <p:cNvPicPr>
            <a:picLocks noChangeAspect="1"/>
          </p:cNvPicPr>
          <p:nvPr/>
        </p:nvPicPr>
        <p:blipFill>
          <a:blip r:embed="rId3"/>
          <a:stretch>
            <a:fillRect/>
          </a:stretch>
        </p:blipFill>
        <p:spPr>
          <a:xfrm>
            <a:off x="5662869" y="4188228"/>
            <a:ext cx="6020640" cy="2276793"/>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9" name="Arrow: Down 8">
            <a:extLst>
              <a:ext uri="{FF2B5EF4-FFF2-40B4-BE49-F238E27FC236}">
                <a16:creationId xmlns:a16="http://schemas.microsoft.com/office/drawing/2014/main" id="{0643854A-532C-172F-3C0A-670724FCAF49}"/>
              </a:ext>
            </a:extLst>
          </p:cNvPr>
          <p:cNvSpPr/>
          <p:nvPr/>
        </p:nvSpPr>
        <p:spPr>
          <a:xfrm>
            <a:off x="8418612" y="3250194"/>
            <a:ext cx="509154" cy="514929"/>
          </a:xfrm>
          <a:prstGeom prst="down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0EF50D4-4A78-8D46-5492-B534386EBC23}"/>
              </a:ext>
            </a:extLst>
          </p:cNvPr>
          <p:cNvSpPr/>
          <p:nvPr/>
        </p:nvSpPr>
        <p:spPr>
          <a:xfrm>
            <a:off x="206476" y="3429000"/>
            <a:ext cx="5004620" cy="2276793"/>
          </a:xfrm>
          <a:prstGeom prst="roundRect">
            <a:avLst/>
          </a:prstGeom>
          <a:solidFill>
            <a:srgbClr val="231D3F"/>
          </a:solidFill>
        </p:spPr>
        <p:style>
          <a:lnRef idx="1">
            <a:schemeClr val="dk1"/>
          </a:lnRef>
          <a:fillRef idx="2">
            <a:schemeClr val="dk1"/>
          </a:fillRef>
          <a:effectRef idx="1">
            <a:schemeClr val="dk1"/>
          </a:effectRef>
          <a:fontRef idx="minor">
            <a:schemeClr val="dk1"/>
          </a:fontRef>
        </p:style>
        <p:txBody>
          <a:bodyPr rtlCol="0" anchor="ctr"/>
          <a:lstStyle/>
          <a:p>
            <a:pPr lvl="0" algn="ctr" defTabSz="914400" eaLnBrk="0" fontAlgn="base" hangingPunct="0">
              <a:spcBef>
                <a:spcPct val="0"/>
              </a:spcBef>
              <a:spcAft>
                <a:spcPct val="0"/>
              </a:spcAft>
            </a:pPr>
            <a:r>
              <a:rPr lang="en-US" b="1" dirty="0">
                <a:solidFill>
                  <a:srgbClr val="FFFF00"/>
                </a:solidFill>
                <a:effectLst>
                  <a:outerShdw blurRad="38100" dist="38100" dir="2700000" algn="tl">
                    <a:srgbClr val="000000">
                      <a:alpha val="43137"/>
                    </a:srgbClr>
                  </a:outerShdw>
                </a:effectLst>
                <a:latin typeface="Aptos" panose="020B0004020202020204" pitchFamily="34" charset="0"/>
              </a:rPr>
              <a:t>The frequent Itemsets show that utility and seasonal products (hand warmers, hot water bottles, decor items) are repeatedly purchased on their own, indicating strong standalone demand that later drives high-confidence bundle and cross-sell opportunities.</a:t>
            </a:r>
            <a:endParaRPr lang="en-US" altLang="en-US" b="1" dirty="0">
              <a:solidFill>
                <a:srgbClr val="FFFF00"/>
              </a:solidFill>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987243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380C-21B5-4D92-4EB1-AF2F4F1A353F}"/>
              </a:ext>
            </a:extLst>
          </p:cNvPr>
          <p:cNvSpPr>
            <a:spLocks noGrp="1"/>
          </p:cNvSpPr>
          <p:nvPr>
            <p:ph type="title"/>
          </p:nvPr>
        </p:nvSpPr>
        <p:spPr>
          <a:xfrm>
            <a:off x="919163" y="492147"/>
            <a:ext cx="2836759" cy="1346486"/>
          </a:xfrm>
          <a:effectLst>
            <a:outerShdw blurRad="50800" dist="38100" dir="18900000" algn="bl" rotWithShape="0">
              <a:schemeClr val="bg1">
                <a:alpha val="40000"/>
              </a:schemeClr>
            </a:outerShdw>
          </a:effectLst>
        </p:spPr>
        <p:txBody>
          <a:bodyPr>
            <a:noAutofit/>
          </a:bodyPr>
          <a:lstStyle/>
          <a:p>
            <a:pPr algn="ct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Association  Rules  Evaluation</a:t>
            </a:r>
          </a:p>
        </p:txBody>
      </p:sp>
      <p:pic>
        <p:nvPicPr>
          <p:cNvPr id="5" name="Picture 4">
            <a:extLst>
              <a:ext uri="{FF2B5EF4-FFF2-40B4-BE49-F238E27FC236}">
                <a16:creationId xmlns:a16="http://schemas.microsoft.com/office/drawing/2014/main" id="{9AB62992-5BC4-4A5B-FF5D-A512C907AD54}"/>
              </a:ext>
            </a:extLst>
          </p:cNvPr>
          <p:cNvPicPr>
            <a:picLocks noChangeAspect="1"/>
          </p:cNvPicPr>
          <p:nvPr/>
        </p:nvPicPr>
        <p:blipFill>
          <a:blip r:embed="rId2"/>
          <a:stretch>
            <a:fillRect/>
          </a:stretch>
        </p:blipFill>
        <p:spPr>
          <a:xfrm>
            <a:off x="96940" y="2487561"/>
            <a:ext cx="6299795" cy="4224953"/>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7" name="Picture 6">
            <a:extLst>
              <a:ext uri="{FF2B5EF4-FFF2-40B4-BE49-F238E27FC236}">
                <a16:creationId xmlns:a16="http://schemas.microsoft.com/office/drawing/2014/main" id="{7768DBBB-B4FE-907E-1308-C18FEF631C85}"/>
              </a:ext>
            </a:extLst>
          </p:cNvPr>
          <p:cNvPicPr>
            <a:picLocks noChangeAspect="1"/>
          </p:cNvPicPr>
          <p:nvPr/>
        </p:nvPicPr>
        <p:blipFill>
          <a:blip r:embed="rId3"/>
          <a:stretch>
            <a:fillRect/>
          </a:stretch>
        </p:blipFill>
        <p:spPr>
          <a:xfrm>
            <a:off x="5460437" y="59527"/>
            <a:ext cx="6543675" cy="2428034"/>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8" name="Rectangle: Rounded Corners 7">
            <a:extLst>
              <a:ext uri="{FF2B5EF4-FFF2-40B4-BE49-F238E27FC236}">
                <a16:creationId xmlns:a16="http://schemas.microsoft.com/office/drawing/2014/main" id="{7C461CA3-B1F6-6256-1980-22D8953AFB63}"/>
              </a:ext>
            </a:extLst>
          </p:cNvPr>
          <p:cNvSpPr/>
          <p:nvPr/>
        </p:nvSpPr>
        <p:spPr>
          <a:xfrm>
            <a:off x="7629831" y="3303639"/>
            <a:ext cx="4227871" cy="1248696"/>
          </a:xfrm>
          <a:prstGeom prst="roundRect">
            <a:avLst/>
          </a:prstGeom>
          <a:solidFill>
            <a:srgbClr val="231D3F"/>
          </a:solidFill>
        </p:spPr>
        <p:style>
          <a:lnRef idx="1">
            <a:schemeClr val="dk1"/>
          </a:lnRef>
          <a:fillRef idx="2">
            <a:schemeClr val="dk1"/>
          </a:fillRef>
          <a:effectRef idx="1">
            <a:schemeClr val="dk1"/>
          </a:effectRef>
          <a:fontRef idx="minor">
            <a:schemeClr val="dk1"/>
          </a:fontRef>
        </p:style>
        <p:txBody>
          <a:bodyPr rtlCol="0" anchor="ctr"/>
          <a:lstStyle/>
          <a:p>
            <a:pPr lvl="0" algn="ctr" defTabSz="914400" eaLnBrk="0" fontAlgn="base" hangingPunct="0">
              <a:spcBef>
                <a:spcPct val="0"/>
              </a:spcBef>
              <a:spcAft>
                <a:spcPct val="0"/>
              </a:spcAft>
            </a:pPr>
            <a:r>
              <a:rPr lang="en-US" b="1" dirty="0">
                <a:solidFill>
                  <a:srgbClr val="FFFF00"/>
                </a:solidFill>
                <a:effectLst>
                  <a:outerShdw blurRad="38100" dist="38100" dir="2700000" algn="tl">
                    <a:srgbClr val="000000">
                      <a:alpha val="43137"/>
                    </a:srgbClr>
                  </a:outerShdw>
                </a:effectLst>
                <a:latin typeface="Aptos" panose="020B0004020202020204" pitchFamily="34" charset="0"/>
              </a:rPr>
              <a:t>Identifies strong and reliable product associations by highlighting rules that outperform random co-purchase behavior.</a:t>
            </a:r>
            <a:endParaRPr lang="en-US" altLang="en-US" b="1" dirty="0">
              <a:solidFill>
                <a:srgbClr val="FFFF00"/>
              </a:solidFill>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1362765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5249-ADA7-0353-8CBC-E66C1A2854B5}"/>
              </a:ext>
            </a:extLst>
          </p:cNvPr>
          <p:cNvSpPr>
            <a:spLocks noGrp="1"/>
          </p:cNvSpPr>
          <p:nvPr>
            <p:ph type="title"/>
          </p:nvPr>
        </p:nvSpPr>
        <p:spPr>
          <a:xfrm>
            <a:off x="3733801" y="185720"/>
            <a:ext cx="4407309" cy="1298951"/>
          </a:xfrm>
          <a:effectLst>
            <a:outerShdw blurRad="50800" dist="38100" dir="18900000" algn="bl" rotWithShape="0">
              <a:prstClr val="black">
                <a:alpha val="40000"/>
              </a:prstClr>
            </a:outerShdw>
          </a:effectLst>
        </p:spPr>
        <p:txBody>
          <a:bodyPr>
            <a:normAutofit fontScale="90000"/>
          </a:bodyPr>
          <a:lstStyle/>
          <a:p>
            <a:pPr algn="ctr"/>
            <a:r>
              <a:rPr lang="en-US" b="1" cap="none" dirty="0">
                <a:solidFill>
                  <a:srgbClr val="FF0000"/>
                </a:solidFill>
                <a:effectLst>
                  <a:outerShdw blurRad="38100" dist="38100" dir="2700000" algn="tl">
                    <a:srgbClr val="000000">
                      <a:alpha val="43137"/>
                    </a:srgbClr>
                  </a:outerShdw>
                </a:effectLst>
                <a:latin typeface="Aptos" panose="020B0004020202020204" pitchFamily="34" charset="0"/>
              </a:rPr>
              <a:t>Top  5  Apriori Results  Summary</a:t>
            </a:r>
            <a:br>
              <a:rPr lang="en-US" dirty="0"/>
            </a:br>
            <a:endParaRPr lang="en-IN" dirty="0"/>
          </a:p>
        </p:txBody>
      </p:sp>
      <p:pic>
        <p:nvPicPr>
          <p:cNvPr id="7" name="Picture 6">
            <a:extLst>
              <a:ext uri="{FF2B5EF4-FFF2-40B4-BE49-F238E27FC236}">
                <a16:creationId xmlns:a16="http://schemas.microsoft.com/office/drawing/2014/main" id="{DE1B32D2-3064-4E88-9363-C4D2483EB483}"/>
              </a:ext>
            </a:extLst>
          </p:cNvPr>
          <p:cNvPicPr>
            <a:picLocks noChangeAspect="1"/>
          </p:cNvPicPr>
          <p:nvPr/>
        </p:nvPicPr>
        <p:blipFill>
          <a:blip r:embed="rId2"/>
          <a:stretch>
            <a:fillRect/>
          </a:stretch>
        </p:blipFill>
        <p:spPr>
          <a:xfrm>
            <a:off x="165860" y="1622323"/>
            <a:ext cx="11860280" cy="3921479"/>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477086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D5B5-004C-3075-5F09-C8CD240B31D6}"/>
              </a:ext>
            </a:extLst>
          </p:cNvPr>
          <p:cNvSpPr>
            <a:spLocks noGrp="1"/>
          </p:cNvSpPr>
          <p:nvPr>
            <p:ph type="title"/>
          </p:nvPr>
        </p:nvSpPr>
        <p:spPr>
          <a:xfrm>
            <a:off x="361336" y="122358"/>
            <a:ext cx="3276599" cy="841204"/>
          </a:xfrm>
        </p:spPr>
        <p:txBody>
          <a:bodyPr>
            <a:normAutofit fontScale="90000"/>
          </a:bodyPr>
          <a:lstStyle/>
          <a:p>
            <a:pPr algn="ctr"/>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Visualization Of Top Combos</a:t>
            </a:r>
          </a:p>
        </p:txBody>
      </p:sp>
      <p:pic>
        <p:nvPicPr>
          <p:cNvPr id="6" name="Picture 5">
            <a:extLst>
              <a:ext uri="{FF2B5EF4-FFF2-40B4-BE49-F238E27FC236}">
                <a16:creationId xmlns:a16="http://schemas.microsoft.com/office/drawing/2014/main" id="{6D1C0DA9-9B3E-BB07-F515-01122278B4DE}"/>
              </a:ext>
            </a:extLst>
          </p:cNvPr>
          <p:cNvPicPr>
            <a:picLocks noChangeAspect="1"/>
          </p:cNvPicPr>
          <p:nvPr/>
        </p:nvPicPr>
        <p:blipFill>
          <a:blip r:embed="rId2"/>
          <a:stretch>
            <a:fillRect/>
          </a:stretch>
        </p:blipFill>
        <p:spPr>
          <a:xfrm>
            <a:off x="282384" y="2080671"/>
            <a:ext cx="11627231" cy="4777329"/>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7" name="Rectangle: Rounded Corners 6">
            <a:extLst>
              <a:ext uri="{FF2B5EF4-FFF2-40B4-BE49-F238E27FC236}">
                <a16:creationId xmlns:a16="http://schemas.microsoft.com/office/drawing/2014/main" id="{67A8B00E-CC76-90A4-A28A-EB7F360A4B3A}"/>
              </a:ext>
            </a:extLst>
          </p:cNvPr>
          <p:cNvSpPr/>
          <p:nvPr/>
        </p:nvSpPr>
        <p:spPr>
          <a:xfrm>
            <a:off x="4218037" y="103239"/>
            <a:ext cx="6685937" cy="1720645"/>
          </a:xfrm>
          <a:prstGeom prst="roundRect">
            <a:avLst/>
          </a:prstGeom>
          <a:solidFill>
            <a:srgbClr val="231D3F"/>
          </a:solidFill>
        </p:spPr>
        <p:style>
          <a:lnRef idx="1">
            <a:schemeClr val="dk1"/>
          </a:lnRef>
          <a:fillRef idx="2">
            <a:schemeClr val="dk1"/>
          </a:fillRef>
          <a:effectRef idx="1">
            <a:schemeClr val="dk1"/>
          </a:effectRef>
          <a:fontRef idx="minor">
            <a:schemeClr val="dk1"/>
          </a:fontRef>
        </p:style>
        <p:txBody>
          <a:bodyPr rtlCol="0" anchor="ctr"/>
          <a:lstStyle/>
          <a:p>
            <a:pPr lvl="0" algn="ctr" defTabSz="914400" eaLnBrk="0" fontAlgn="base" hangingPunct="0">
              <a:spcBef>
                <a:spcPct val="0"/>
              </a:spcBef>
              <a:spcAft>
                <a:spcPct val="0"/>
              </a:spcAft>
            </a:pPr>
            <a:r>
              <a:rPr lang="en-US" b="1" dirty="0">
                <a:solidFill>
                  <a:srgbClr val="FFFF00"/>
                </a:solidFill>
                <a:effectLst>
                  <a:outerShdw blurRad="38100" dist="38100" dir="2700000" algn="tl">
                    <a:srgbClr val="000000">
                      <a:alpha val="43137"/>
                    </a:srgbClr>
                  </a:outerShdw>
                </a:effectLst>
                <a:latin typeface="Aptos" panose="020B0004020202020204" pitchFamily="34" charset="0"/>
              </a:rPr>
              <a:t>The bundle </a:t>
            </a:r>
            <a:r>
              <a:rPr lang="en-US" b="1" i="1" dirty="0">
                <a:solidFill>
                  <a:srgbClr val="FFFF00"/>
                </a:solidFill>
                <a:effectLst>
                  <a:outerShdw blurRad="38100" dist="38100" dir="2700000" algn="tl">
                    <a:srgbClr val="000000">
                      <a:alpha val="43137"/>
                    </a:srgbClr>
                  </a:outerShdw>
                </a:effectLst>
                <a:latin typeface="Aptos" panose="020B0004020202020204" pitchFamily="34" charset="0"/>
              </a:rPr>
              <a:t>Hand Warmer Scotty Dog Design + Hand Warmer Owl Design</a:t>
            </a:r>
            <a:r>
              <a:rPr lang="en-US" b="1" dirty="0">
                <a:solidFill>
                  <a:srgbClr val="FFFF00"/>
                </a:solidFill>
                <a:effectLst>
                  <a:outerShdw blurRad="38100" dist="38100" dir="2700000" algn="tl">
                    <a:srgbClr val="000000">
                      <a:alpha val="43137"/>
                    </a:srgbClr>
                  </a:outerShdw>
                </a:effectLst>
                <a:latin typeface="Aptos" panose="020B0004020202020204" pitchFamily="34" charset="0"/>
              </a:rPr>
              <a:t> is the highest-performing combo with 8.79% support (8 transactions), while the remaining top bundles show consistent demand at 6.59%–7.69%, indicating stable cross-sell potential rather than reliance on a single dominant bundle.</a:t>
            </a:r>
            <a:endParaRPr lang="en-US" altLang="en-US" b="1" dirty="0">
              <a:solidFill>
                <a:srgbClr val="FFFF00"/>
              </a:solidFill>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244129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026-7A67-4FB9-6427-551109019D0F}"/>
              </a:ext>
            </a:extLst>
          </p:cNvPr>
          <p:cNvSpPr>
            <a:spLocks noGrp="1"/>
          </p:cNvSpPr>
          <p:nvPr>
            <p:ph type="title"/>
          </p:nvPr>
        </p:nvSpPr>
        <p:spPr>
          <a:xfrm>
            <a:off x="216715" y="98323"/>
            <a:ext cx="2784986" cy="1278194"/>
          </a:xfrm>
          <a:effectLst>
            <a:outerShdw blurRad="50800" dist="38100" dir="18900000" algn="bl" rotWithShape="0">
              <a:schemeClr val="bg1">
                <a:alpha val="40000"/>
              </a:schemeClr>
            </a:outerShdw>
          </a:effectLst>
        </p:spPr>
        <p:txBody>
          <a:bodyPr>
            <a:normAutofit/>
          </a:bodyPr>
          <a:lstStyle/>
          <a:p>
            <a:pPr algn="ctr"/>
            <a:r>
              <a:rPr lang="en-US" sz="2800" b="1" cap="none" dirty="0">
                <a:solidFill>
                  <a:srgbClr val="FF0000"/>
                </a:solidFill>
                <a:effectLst>
                  <a:outerShdw blurRad="38100" dist="38100" dir="2700000" algn="tl">
                    <a:srgbClr val="000000">
                      <a:alpha val="43137"/>
                    </a:srgbClr>
                  </a:outerShdw>
                </a:effectLst>
                <a:latin typeface="Aptos" panose="020B0004020202020204" pitchFamily="34" charset="0"/>
              </a:rPr>
              <a:t>Pie Chart -Top 5 Combo Support</a:t>
            </a:r>
            <a:endPar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pic>
        <p:nvPicPr>
          <p:cNvPr id="5" name="Picture 4">
            <a:extLst>
              <a:ext uri="{FF2B5EF4-FFF2-40B4-BE49-F238E27FC236}">
                <a16:creationId xmlns:a16="http://schemas.microsoft.com/office/drawing/2014/main" id="{02260337-D85A-1976-7198-56507317CA81}"/>
              </a:ext>
            </a:extLst>
          </p:cNvPr>
          <p:cNvPicPr>
            <a:picLocks noChangeAspect="1"/>
          </p:cNvPicPr>
          <p:nvPr/>
        </p:nvPicPr>
        <p:blipFill>
          <a:blip r:embed="rId2"/>
          <a:stretch>
            <a:fillRect/>
          </a:stretch>
        </p:blipFill>
        <p:spPr>
          <a:xfrm>
            <a:off x="117987" y="2754125"/>
            <a:ext cx="11601660" cy="3931386"/>
          </a:xfrm>
          <a:prstGeom prst="rect">
            <a:avLst/>
          </a:prstGeom>
        </p:spPr>
      </p:pic>
      <p:sp>
        <p:nvSpPr>
          <p:cNvPr id="7" name="Rectangle: Rounded Corners 6">
            <a:extLst>
              <a:ext uri="{FF2B5EF4-FFF2-40B4-BE49-F238E27FC236}">
                <a16:creationId xmlns:a16="http://schemas.microsoft.com/office/drawing/2014/main" id="{63EDDF8C-1EBF-CEF3-7C09-A3AEEBD9E60D}"/>
              </a:ext>
            </a:extLst>
          </p:cNvPr>
          <p:cNvSpPr/>
          <p:nvPr/>
        </p:nvSpPr>
        <p:spPr>
          <a:xfrm>
            <a:off x="4817806" y="737420"/>
            <a:ext cx="5004620" cy="1691148"/>
          </a:xfrm>
          <a:prstGeom prst="roundRect">
            <a:avLst/>
          </a:prstGeom>
          <a:solidFill>
            <a:srgbClr val="231D3F"/>
          </a:solidFill>
        </p:spPr>
        <p:style>
          <a:lnRef idx="1">
            <a:schemeClr val="dk1"/>
          </a:lnRef>
          <a:fillRef idx="2">
            <a:schemeClr val="dk1"/>
          </a:fillRef>
          <a:effectRef idx="1">
            <a:schemeClr val="dk1"/>
          </a:effectRef>
          <a:fontRef idx="minor">
            <a:schemeClr val="dk1"/>
          </a:fontRef>
        </p:style>
        <p:txBody>
          <a:bodyPr rtlCol="0" anchor="ctr"/>
          <a:lstStyle/>
          <a:p>
            <a:pPr lvl="0" defTabSz="914400" eaLnBrk="0" fontAlgn="base" hangingPunct="0">
              <a:spcBef>
                <a:spcPct val="0"/>
              </a:spcBef>
              <a:spcAft>
                <a:spcPct val="0"/>
              </a:spcAft>
            </a:pPr>
            <a:r>
              <a:rPr lang="en-US" altLang="en-US" b="1" dirty="0">
                <a:solidFill>
                  <a:srgbClr val="FFFF00"/>
                </a:solidFill>
                <a:effectLst>
                  <a:outerShdw blurRad="38100" dist="38100" dir="2700000" algn="tl">
                    <a:srgbClr val="000000">
                      <a:alpha val="43137"/>
                    </a:srgbClr>
                  </a:outerShdw>
                </a:effectLst>
                <a:latin typeface="Aptos" panose="020B0004020202020204" pitchFamily="34" charset="0"/>
              </a:rPr>
              <a:t>The top 5 bundles show a balanced support distribution (17%–23%), indicating multiple equally popular product combinations.</a:t>
            </a:r>
          </a:p>
        </p:txBody>
      </p:sp>
    </p:spTree>
    <p:extLst>
      <p:ext uri="{BB962C8B-B14F-4D97-AF65-F5344CB8AC3E}">
        <p14:creationId xmlns:p14="http://schemas.microsoft.com/office/powerpoint/2010/main" val="389360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365-AFEE-9960-36C6-A8442E5DFC65}"/>
              </a:ext>
            </a:extLst>
          </p:cNvPr>
          <p:cNvSpPr>
            <a:spLocks noGrp="1"/>
          </p:cNvSpPr>
          <p:nvPr>
            <p:ph type="title"/>
          </p:nvPr>
        </p:nvSpPr>
        <p:spPr>
          <a:xfrm>
            <a:off x="3888694" y="234881"/>
            <a:ext cx="4033683" cy="365796"/>
          </a:xfrm>
          <a:effectLst>
            <a:outerShdw blurRad="50800" dist="38100" dir="18900000" algn="bl" rotWithShape="0">
              <a:schemeClr val="bg1">
                <a:alpha val="40000"/>
              </a:schemeClr>
            </a:outerShdw>
          </a:effectLst>
        </p:spPr>
        <p:txBody>
          <a:bodyPr>
            <a:normAutofit fontScale="90000"/>
          </a:bodyPr>
          <a:lstStyle/>
          <a:p>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Business Impact</a:t>
            </a:r>
          </a:p>
        </p:txBody>
      </p:sp>
      <p:pic>
        <p:nvPicPr>
          <p:cNvPr id="10" name="Picture 9">
            <a:extLst>
              <a:ext uri="{FF2B5EF4-FFF2-40B4-BE49-F238E27FC236}">
                <a16:creationId xmlns:a16="http://schemas.microsoft.com/office/drawing/2014/main" id="{A8316452-EE80-52D1-2F74-5EE2E6A25C7D}"/>
              </a:ext>
            </a:extLst>
          </p:cNvPr>
          <p:cNvPicPr>
            <a:picLocks noChangeAspect="1"/>
          </p:cNvPicPr>
          <p:nvPr/>
        </p:nvPicPr>
        <p:blipFill>
          <a:blip r:embed="rId2"/>
          <a:stretch>
            <a:fillRect/>
          </a:stretch>
        </p:blipFill>
        <p:spPr>
          <a:xfrm>
            <a:off x="610470" y="1231037"/>
            <a:ext cx="7197213" cy="539208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2" name="Picture 11">
            <a:extLst>
              <a:ext uri="{FF2B5EF4-FFF2-40B4-BE49-F238E27FC236}">
                <a16:creationId xmlns:a16="http://schemas.microsoft.com/office/drawing/2014/main" id="{671027C5-B283-F1B9-3381-BA43D4EF312E}"/>
              </a:ext>
            </a:extLst>
          </p:cNvPr>
          <p:cNvPicPr>
            <a:picLocks noChangeAspect="1"/>
          </p:cNvPicPr>
          <p:nvPr/>
        </p:nvPicPr>
        <p:blipFill>
          <a:blip r:embed="rId3"/>
          <a:stretch>
            <a:fillRect/>
          </a:stretch>
        </p:blipFill>
        <p:spPr>
          <a:xfrm>
            <a:off x="8821159" y="2086443"/>
            <a:ext cx="3162741" cy="2924583"/>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13" name="Arrow: Right 12">
            <a:extLst>
              <a:ext uri="{FF2B5EF4-FFF2-40B4-BE49-F238E27FC236}">
                <a16:creationId xmlns:a16="http://schemas.microsoft.com/office/drawing/2014/main" id="{94D4279F-14E0-DD68-9A3B-3C6041ADDB43}"/>
              </a:ext>
            </a:extLst>
          </p:cNvPr>
          <p:cNvSpPr/>
          <p:nvPr/>
        </p:nvSpPr>
        <p:spPr>
          <a:xfrm>
            <a:off x="7922377" y="3185195"/>
            <a:ext cx="816454" cy="487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643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BA086-DC86-89C6-4BE4-AED89DE4732D}"/>
              </a:ext>
            </a:extLst>
          </p:cNvPr>
          <p:cNvSpPr>
            <a:spLocks noGrp="1"/>
          </p:cNvSpPr>
          <p:nvPr>
            <p:ph idx="1"/>
          </p:nvPr>
        </p:nvSpPr>
        <p:spPr>
          <a:xfrm>
            <a:off x="685800" y="2713702"/>
            <a:ext cx="9687232" cy="3972233"/>
          </a:xfrm>
        </p:spPr>
        <p:txBody>
          <a:bodyPr>
            <a:noAutofit/>
          </a:bodyPr>
          <a:lstStyle/>
          <a:p>
            <a:pPr marL="0" indent="0">
              <a:buNone/>
            </a:pPr>
            <a:endParaRPr lang="en-US" b="1" dirty="0">
              <a:effectLst>
                <a:outerShdw blurRad="38100" dist="38100" dir="2700000" algn="tl">
                  <a:srgbClr val="000000">
                    <a:alpha val="43137"/>
                  </a:srgbClr>
                </a:outerShdw>
              </a:effectLst>
              <a:latin typeface="Aptos" panose="020B0004020202020204" pitchFamily="34" charset="0"/>
            </a:endParaRPr>
          </a:p>
          <a:p>
            <a:pPr marL="0" indent="0">
              <a:buNone/>
            </a:pPr>
            <a:r>
              <a:rPr lang="en-US" sz="2000" b="1" dirty="0">
                <a:highlight>
                  <a:srgbClr val="0052CC"/>
                </a:highlight>
                <a:latin typeface="Aptos" panose="020B0004020202020204" pitchFamily="34" charset="0"/>
              </a:rPr>
              <a:t>Strategic Applications: -</a:t>
            </a:r>
          </a:p>
          <a:p>
            <a:pPr marL="0" indent="0">
              <a:buNone/>
            </a:pPr>
            <a:r>
              <a:rPr lang="en-US" b="1" dirty="0">
                <a:solidFill>
                  <a:srgbClr val="FFFF00"/>
                </a:solidFill>
                <a:highlight>
                  <a:srgbClr val="231D3F"/>
                </a:highlight>
                <a:latin typeface="Aptos" panose="020B0004020202020204" pitchFamily="34" charset="0"/>
              </a:rPr>
              <a:t>1.Combo Offers -</a:t>
            </a:r>
            <a:r>
              <a:rPr lang="en-US" b="1" dirty="0">
                <a:latin typeface="Aptos" panose="020B0004020202020204" pitchFamily="34" charset="0"/>
              </a:rPr>
              <a:t>Bundle High-lift Product Pairs With Discount For Promotions.</a:t>
            </a:r>
          </a:p>
          <a:p>
            <a:pPr marL="0" indent="0">
              <a:buNone/>
            </a:pPr>
            <a:endParaRPr lang="en-US" b="1" dirty="0">
              <a:latin typeface="Aptos" panose="020B0004020202020204" pitchFamily="34" charset="0"/>
            </a:endParaRPr>
          </a:p>
          <a:p>
            <a:pPr marL="0" indent="0">
              <a:buNone/>
            </a:pPr>
            <a:r>
              <a:rPr lang="en-US" b="1" dirty="0">
                <a:solidFill>
                  <a:srgbClr val="FFFF00"/>
                </a:solidFill>
                <a:highlight>
                  <a:srgbClr val="231D3F"/>
                </a:highlight>
                <a:latin typeface="Aptos" panose="020B0004020202020204" pitchFamily="34" charset="0"/>
              </a:rPr>
              <a:t> 2. Cross Selling - </a:t>
            </a:r>
            <a:r>
              <a:rPr lang="en-US" b="1" dirty="0">
                <a:latin typeface="Aptos" panose="020B0004020202020204" pitchFamily="34" charset="0"/>
              </a:rPr>
              <a:t>Recommend Consequent Items With High Confidence Just Like Amazon :-“Frequently Bought Together. </a:t>
            </a:r>
          </a:p>
          <a:p>
            <a:pPr marL="0" indent="0">
              <a:buNone/>
            </a:pPr>
            <a:endParaRPr lang="en-US" b="1" dirty="0">
              <a:latin typeface="Aptos" panose="020B0004020202020204" pitchFamily="34" charset="0"/>
            </a:endParaRPr>
          </a:p>
          <a:p>
            <a:pPr marL="0" indent="0">
              <a:buNone/>
            </a:pPr>
            <a:r>
              <a:rPr lang="en-US" b="1" dirty="0">
                <a:solidFill>
                  <a:srgbClr val="FFFF00"/>
                </a:solidFill>
                <a:highlight>
                  <a:srgbClr val="231D3F"/>
                </a:highlight>
                <a:latin typeface="Aptos" panose="020B0004020202020204" pitchFamily="34" charset="0"/>
              </a:rPr>
              <a:t>3. Revenue Optimisation - </a:t>
            </a:r>
            <a:r>
              <a:rPr lang="en-US" b="1" dirty="0">
                <a:latin typeface="Aptos" panose="020B0004020202020204" pitchFamily="34" charset="0"/>
              </a:rPr>
              <a:t>Focus Marketing On Top Frequent Combos. </a:t>
            </a:r>
          </a:p>
          <a:p>
            <a:pPr marL="0" indent="0">
              <a:buNone/>
            </a:pPr>
            <a:endParaRPr lang="en-US" b="1" dirty="0">
              <a:solidFill>
                <a:schemeClr val="bg1"/>
              </a:solidFill>
              <a:latin typeface="Aptos" panose="020B0004020202020204" pitchFamily="34" charset="0"/>
            </a:endParaRPr>
          </a:p>
          <a:p>
            <a:pPr marL="0" indent="0">
              <a:buNone/>
            </a:pPr>
            <a:r>
              <a:rPr lang="en-US" b="1" dirty="0">
                <a:solidFill>
                  <a:srgbClr val="FFFF00"/>
                </a:solidFill>
                <a:highlight>
                  <a:srgbClr val="231D3F"/>
                </a:highlight>
                <a:latin typeface="Aptos" panose="020B0004020202020204" pitchFamily="34" charset="0"/>
              </a:rPr>
              <a:t>4.High Lift Values Indicate </a:t>
            </a:r>
            <a:r>
              <a:rPr lang="en-US" b="1" dirty="0">
                <a:latin typeface="Aptos" panose="020B0004020202020204" pitchFamily="34" charset="0"/>
              </a:rPr>
              <a:t>Strong Positive Relationships Between. Associated Products, While High Confidence Ensures Prediction Reliability.</a:t>
            </a:r>
            <a:endParaRPr lang="en-IN" b="1" dirty="0">
              <a:latin typeface="Aptos" panose="020B0004020202020204" pitchFamily="34" charset="0"/>
            </a:endParaRPr>
          </a:p>
        </p:txBody>
      </p:sp>
      <p:sp>
        <p:nvSpPr>
          <p:cNvPr id="5" name="Title 1">
            <a:extLst>
              <a:ext uri="{FF2B5EF4-FFF2-40B4-BE49-F238E27FC236}">
                <a16:creationId xmlns:a16="http://schemas.microsoft.com/office/drawing/2014/main" id="{3E796B87-2B7B-10D3-2AD4-DFF2246CE24C}"/>
              </a:ext>
            </a:extLst>
          </p:cNvPr>
          <p:cNvSpPr>
            <a:spLocks noGrp="1"/>
          </p:cNvSpPr>
          <p:nvPr>
            <p:ph type="title"/>
          </p:nvPr>
        </p:nvSpPr>
        <p:spPr>
          <a:xfrm>
            <a:off x="4290551" y="172065"/>
            <a:ext cx="3610897" cy="383458"/>
          </a:xfrm>
          <a:effectLst>
            <a:outerShdw blurRad="50800" dist="38100" dir="18900000" algn="bl" rotWithShape="0">
              <a:schemeClr val="bg1">
                <a:alpha val="40000"/>
              </a:schemeClr>
            </a:outerShdw>
          </a:effectLst>
        </p:spPr>
        <p:txBody>
          <a:bodyPr>
            <a:normAutofit fontScale="90000"/>
          </a:bodyPr>
          <a:lstStyle/>
          <a:p>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Business Impact</a:t>
            </a:r>
          </a:p>
        </p:txBody>
      </p:sp>
      <p:sp>
        <p:nvSpPr>
          <p:cNvPr id="6" name="Oval 5">
            <a:extLst>
              <a:ext uri="{FF2B5EF4-FFF2-40B4-BE49-F238E27FC236}">
                <a16:creationId xmlns:a16="http://schemas.microsoft.com/office/drawing/2014/main" id="{9ADE4DA2-362C-0028-0BCC-CC2ECEBBAAE2}"/>
              </a:ext>
            </a:extLst>
          </p:cNvPr>
          <p:cNvSpPr/>
          <p:nvPr/>
        </p:nvSpPr>
        <p:spPr>
          <a:xfrm>
            <a:off x="5319252" y="757083"/>
            <a:ext cx="5846507" cy="2340077"/>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latinLnBrk="1"/>
            <a:r>
              <a:rPr lang="en-US" sz="2400" b="1" dirty="0">
                <a:latin typeface="Aptos" panose="020B0004020202020204" pitchFamily="34" charset="0"/>
              </a:rPr>
              <a:t>Business Impact:-</a:t>
            </a:r>
          </a:p>
          <a:p>
            <a:pPr algn="ctr" latinLnBrk="1"/>
            <a:endParaRPr lang="en-US" sz="2400" b="1" dirty="0">
              <a:latin typeface="Aptos" panose="020B0004020202020204" pitchFamily="34" charset="0"/>
            </a:endParaRPr>
          </a:p>
          <a:p>
            <a:pPr algn="ctr" latinLnBrk="1"/>
            <a:r>
              <a:rPr lang="en-US" sz="2400" b="1" dirty="0">
                <a:latin typeface="Aptos" panose="020B0004020202020204" pitchFamily="34" charset="0"/>
              </a:rPr>
              <a:t>• Average Lift: 10.67x</a:t>
            </a:r>
          </a:p>
          <a:p>
            <a:pPr algn="ctr" latinLnBrk="1"/>
            <a:r>
              <a:rPr lang="en-US" sz="2400" b="1" dirty="0">
                <a:latin typeface="Aptos" panose="020B0004020202020204" pitchFamily="34" charset="0"/>
              </a:rPr>
              <a:t>• Confidence Rate: 84.16%</a:t>
            </a:r>
          </a:p>
          <a:p>
            <a:pPr algn="ctr" latinLnBrk="1"/>
            <a:r>
              <a:rPr lang="en-US" sz="2400" b="1" dirty="0">
                <a:latin typeface="Aptos" panose="020B0004020202020204" pitchFamily="34" charset="0"/>
              </a:rPr>
              <a:t>• Actionable Rules: 84</a:t>
            </a:r>
          </a:p>
        </p:txBody>
      </p:sp>
    </p:spTree>
    <p:extLst>
      <p:ext uri="{BB962C8B-B14F-4D97-AF65-F5344CB8AC3E}">
        <p14:creationId xmlns:p14="http://schemas.microsoft.com/office/powerpoint/2010/main" val="1222983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17C667-F44D-67C3-37AC-D8CA516D19F3}"/>
              </a:ext>
            </a:extLst>
          </p:cNvPr>
          <p:cNvSpPr>
            <a:spLocks noGrp="1"/>
          </p:cNvSpPr>
          <p:nvPr>
            <p:ph idx="1"/>
          </p:nvPr>
        </p:nvSpPr>
        <p:spPr>
          <a:xfrm>
            <a:off x="121675" y="685799"/>
            <a:ext cx="11948649" cy="2743201"/>
          </a:xfrm>
        </p:spPr>
        <p:txBody>
          <a:bodyPr>
            <a:normAutofit fontScale="25000" lnSpcReduction="20000"/>
          </a:bodyPr>
          <a:lstStyle/>
          <a:p>
            <a:pPr marL="0" indent="0" latinLnBrk="1">
              <a:buNone/>
            </a:pPr>
            <a:endParaRPr lang="en-US" sz="2400" dirty="0"/>
          </a:p>
          <a:p>
            <a:pPr marL="0" indent="0" latinLnBrk="1">
              <a:buNone/>
            </a:pPr>
            <a:br>
              <a:rPr lang="en-US" sz="6200" b="1" dirty="0">
                <a:highlight>
                  <a:srgbClr val="231D3F"/>
                </a:highlight>
              </a:rPr>
            </a:br>
            <a:r>
              <a:rPr lang="en-US" sz="8000" b="1" dirty="0">
                <a:highlight>
                  <a:srgbClr val="0052CC"/>
                </a:highlight>
              </a:rPr>
              <a:t>Actionable Insights:-</a:t>
            </a:r>
          </a:p>
          <a:p>
            <a:pPr latinLnBrk="1"/>
            <a:endParaRPr lang="en-US" sz="6200" dirty="0"/>
          </a:p>
          <a:p>
            <a:pPr marL="0" indent="0" latinLnBrk="1">
              <a:buNone/>
            </a:pPr>
            <a:r>
              <a:rPr lang="en-US" sz="7200" b="1" dirty="0">
                <a:effectLst>
                  <a:outerShdw blurRad="38100" dist="38100" dir="2700000" algn="tl">
                    <a:srgbClr val="000000">
                      <a:alpha val="43137"/>
                    </a:srgbClr>
                  </a:outerShdw>
                </a:effectLst>
              </a:rPr>
              <a:t>1. Customers frequently purchase certain product combinations together, Indicating opportunities for bundled offerings.</a:t>
            </a:r>
          </a:p>
          <a:p>
            <a:pPr marL="0" indent="0" latinLnBrk="1">
              <a:buNone/>
            </a:pPr>
            <a:r>
              <a:rPr lang="en-US" sz="7200" b="1" dirty="0">
                <a:effectLst>
                  <a:outerShdw blurRad="38100" dist="38100" dir="2700000" algn="tl">
                    <a:srgbClr val="000000">
                      <a:alpha val="43137"/>
                    </a:srgbClr>
                  </a:outerShdw>
                </a:effectLst>
              </a:rPr>
              <a:t>2. High confidence rules suggest strong predictability in customer buying behavior.</a:t>
            </a:r>
          </a:p>
          <a:p>
            <a:pPr marL="0" indent="0" latinLnBrk="1">
              <a:buNone/>
            </a:pPr>
            <a:r>
              <a:rPr lang="en-US" sz="7200" b="1" dirty="0">
                <a:effectLst>
                  <a:outerShdw blurRad="38100" dist="38100" dir="2700000" algn="tl">
                    <a:srgbClr val="000000">
                      <a:alpha val="43137"/>
                    </a:srgbClr>
                  </a:outerShdw>
                </a:effectLst>
              </a:rPr>
              <a:t>3. Strong lift values highlight effective cross-selling </a:t>
            </a:r>
          </a:p>
          <a:p>
            <a:pPr marL="0" indent="0" latinLnBrk="1">
              <a:buNone/>
            </a:pPr>
            <a:r>
              <a:rPr lang="en-US" sz="7200" b="1" dirty="0">
                <a:effectLst>
                  <a:outerShdw blurRad="38100" dist="38100" dir="2700000" algn="tl">
                    <a:srgbClr val="000000">
                      <a:alpha val="43137"/>
                    </a:srgbClr>
                  </a:outerShdw>
                </a:effectLst>
              </a:rPr>
              <a:t>potential between related products.</a:t>
            </a:r>
          </a:p>
          <a:p>
            <a:pPr marL="0" indent="0" latinLnBrk="1">
              <a:buNone/>
            </a:pPr>
            <a:r>
              <a:rPr lang="en-US" sz="7200" b="1" dirty="0">
                <a:effectLst>
                  <a:outerShdw blurRad="38100" dist="38100" dir="2700000" algn="tl">
                    <a:srgbClr val="000000">
                      <a:alpha val="43137"/>
                    </a:srgbClr>
                  </a:outerShdw>
                </a:effectLst>
              </a:rPr>
              <a:t>4. These patterns can be used to improve store layout, promotions,</a:t>
            </a:r>
          </a:p>
          <a:p>
            <a:pPr marL="0" indent="0" latinLnBrk="1">
              <a:buNone/>
            </a:pPr>
            <a:r>
              <a:rPr lang="en-US" sz="7200" b="1" dirty="0">
                <a:effectLst>
                  <a:outerShdw blurRad="38100" dist="38100" dir="2700000" algn="tl">
                    <a:srgbClr val="000000">
                      <a:alpha val="43137"/>
                    </a:srgbClr>
                  </a:outerShdw>
                </a:effectLst>
              </a:rPr>
              <a:t>And recommendation strategies.</a:t>
            </a:r>
          </a:p>
          <a:p>
            <a:pPr marL="0" indent="0">
              <a:buNone/>
            </a:pPr>
            <a:br>
              <a:rPr lang="en-US" dirty="0"/>
            </a:br>
            <a:endParaRPr lang="en-IN" dirty="0"/>
          </a:p>
        </p:txBody>
      </p:sp>
      <p:sp>
        <p:nvSpPr>
          <p:cNvPr id="6" name="TextBox 5">
            <a:extLst>
              <a:ext uri="{FF2B5EF4-FFF2-40B4-BE49-F238E27FC236}">
                <a16:creationId xmlns:a16="http://schemas.microsoft.com/office/drawing/2014/main" id="{911565D0-EA8D-3ABE-580B-BA25EEF7D1C4}"/>
              </a:ext>
            </a:extLst>
          </p:cNvPr>
          <p:cNvSpPr txBox="1"/>
          <p:nvPr/>
        </p:nvSpPr>
        <p:spPr>
          <a:xfrm>
            <a:off x="121675" y="3918717"/>
            <a:ext cx="11948649" cy="2616101"/>
          </a:xfrm>
          <a:prstGeom prst="rect">
            <a:avLst/>
          </a:prstGeom>
          <a:noFill/>
        </p:spPr>
        <p:txBody>
          <a:bodyPr wrap="square">
            <a:spAutoFit/>
          </a:bodyPr>
          <a:lstStyle/>
          <a:p>
            <a:pPr algn="l" latinLnBrk="1">
              <a:buNone/>
            </a:pPr>
            <a:r>
              <a:rPr lang="en-US" sz="2000" b="1" i="0" dirty="0">
                <a:highlight>
                  <a:srgbClr val="0052CC"/>
                </a:highlight>
                <a:latin typeface="Aptos" panose="020B0004020202020204" pitchFamily="34" charset="0"/>
              </a:rPr>
              <a:t>Business Recommendations:-</a:t>
            </a:r>
          </a:p>
          <a:p>
            <a:pPr algn="l" latinLnBrk="1">
              <a:buNone/>
            </a:pPr>
            <a:endParaRPr lang="en-US" b="1" i="0" dirty="0">
              <a:solidFill>
                <a:srgbClr val="FF0000"/>
              </a:solidFill>
              <a:effectLst>
                <a:outerShdw blurRad="38100" dist="38100" dir="2700000" algn="tl">
                  <a:srgbClr val="000000">
                    <a:alpha val="43137"/>
                  </a:srgbClr>
                </a:outerShdw>
              </a:effectLst>
              <a:highlight>
                <a:srgbClr val="C0C0C0"/>
              </a:highlight>
              <a:latin typeface="Aptos" panose="020B0004020202020204" pitchFamily="34" charset="0"/>
            </a:endParaRPr>
          </a:p>
          <a:p>
            <a:pPr algn="l" latinLnBrk="1"/>
            <a:r>
              <a:rPr lang="en-US" b="1" i="0"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1.Combo Offers:- </a:t>
            </a:r>
            <a:r>
              <a:rPr lang="en-US" b="1" i="0" dirty="0">
                <a:effectLst>
                  <a:outerShdw blurRad="38100" dist="38100" dir="2700000" algn="tl">
                    <a:srgbClr val="000000">
                      <a:alpha val="43137"/>
                    </a:srgbClr>
                  </a:outerShdw>
                </a:effectLst>
                <a:latin typeface="Aptos" panose="020B0004020202020204" pitchFamily="34" charset="0"/>
              </a:rPr>
              <a:t>Use Top Product Combinations Identified By Apriori To Create Data-driven Bundle Offers.</a:t>
            </a:r>
          </a:p>
          <a:p>
            <a:pPr algn="l" latinLnBrk="1"/>
            <a:endParaRPr lang="en-US" b="1" i="0" dirty="0">
              <a:effectLst>
                <a:outerShdw blurRad="38100" dist="38100" dir="2700000" algn="tl">
                  <a:srgbClr val="000000">
                    <a:alpha val="43137"/>
                  </a:srgbClr>
                </a:outerShdw>
              </a:effectLst>
              <a:latin typeface="Aptos" panose="020B0004020202020204" pitchFamily="34" charset="0"/>
            </a:endParaRPr>
          </a:p>
          <a:p>
            <a:pPr algn="l" latinLnBrk="1">
              <a:buNone/>
            </a:pPr>
            <a:r>
              <a:rPr lang="en-US" b="1" i="0"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2. Cross-selling Strategy:-</a:t>
            </a:r>
            <a:r>
              <a:rPr lang="en-US" b="1" i="0" dirty="0">
                <a:effectLst>
                  <a:outerShdw blurRad="38100" dist="38100" dir="2700000" algn="tl">
                    <a:srgbClr val="000000">
                      <a:alpha val="43137"/>
                    </a:srgbClr>
                  </a:outerShdw>
                </a:effectLst>
                <a:latin typeface="Aptos" panose="020B0004020202020204" pitchFamily="34" charset="0"/>
              </a:rPr>
              <a:t>recommend Associated Products During Checkout And Online Shopping.</a:t>
            </a:r>
          </a:p>
          <a:p>
            <a:pPr algn="l" latinLnBrk="1">
              <a:buNone/>
            </a:pPr>
            <a:endParaRPr lang="en-US" b="1" i="0" dirty="0">
              <a:effectLst>
                <a:outerShdw blurRad="38100" dist="38100" dir="2700000" algn="tl">
                  <a:srgbClr val="000000">
                    <a:alpha val="43137"/>
                  </a:srgbClr>
                </a:outerShdw>
              </a:effectLst>
              <a:latin typeface="Aptos" panose="020B0004020202020204" pitchFamily="34" charset="0"/>
            </a:endParaRPr>
          </a:p>
          <a:p>
            <a:pPr algn="l" latinLnBrk="1">
              <a:buNone/>
            </a:pPr>
            <a:r>
              <a:rPr lang="en-US" b="1" i="0"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3. Shelf Placement Optimization:-</a:t>
            </a:r>
            <a:r>
              <a:rPr lang="en-US" b="1" i="0" dirty="0">
                <a:effectLst>
                  <a:outerShdw blurRad="38100" dist="38100" dir="2700000" algn="tl">
                    <a:srgbClr val="000000">
                      <a:alpha val="43137"/>
                    </a:srgbClr>
                  </a:outerShdw>
                </a:effectLst>
                <a:latin typeface="Aptos" panose="020B0004020202020204" pitchFamily="34" charset="0"/>
              </a:rPr>
              <a:t>place Frequently Co-occurring Products Closer To Increase Impulse Buying.</a:t>
            </a:r>
          </a:p>
          <a:p>
            <a:pPr algn="l" latinLnBrk="1">
              <a:buNone/>
            </a:pPr>
            <a:endParaRPr lang="en-US" b="1" i="0" dirty="0">
              <a:effectLst>
                <a:outerShdw blurRad="38100" dist="38100" dir="2700000" algn="tl">
                  <a:srgbClr val="000000">
                    <a:alpha val="43137"/>
                  </a:srgbClr>
                </a:outerShdw>
              </a:effectLst>
              <a:latin typeface="Aptos" panose="020B0004020202020204" pitchFamily="34" charset="0"/>
            </a:endParaRPr>
          </a:p>
          <a:p>
            <a:pPr algn="l" latinLnBrk="1">
              <a:buNone/>
            </a:pPr>
            <a:r>
              <a:rPr lang="en-US" b="1" i="0"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4. Targeted Promotions:-</a:t>
            </a:r>
            <a:r>
              <a:rPr lang="en-US" b="1" i="0" dirty="0">
                <a:effectLst>
                  <a:outerShdw blurRad="38100" dist="38100" dir="2700000" algn="tl">
                    <a:srgbClr val="000000">
                      <a:alpha val="43137"/>
                    </a:srgbClr>
                  </a:outerShdw>
                </a:effectLst>
                <a:latin typeface="Aptos" panose="020B0004020202020204" pitchFamily="34" charset="0"/>
              </a:rPr>
              <a:t>run Promotions On Products Involved In High-lift Association Rules.</a:t>
            </a:r>
          </a:p>
        </p:txBody>
      </p:sp>
    </p:spTree>
    <p:extLst>
      <p:ext uri="{BB962C8B-B14F-4D97-AF65-F5344CB8AC3E}">
        <p14:creationId xmlns:p14="http://schemas.microsoft.com/office/powerpoint/2010/main" val="894680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C433-E395-FA11-0F2F-0BF0E562DE6F}"/>
              </a:ext>
            </a:extLst>
          </p:cNvPr>
          <p:cNvSpPr>
            <a:spLocks noGrp="1"/>
          </p:cNvSpPr>
          <p:nvPr>
            <p:ph type="title"/>
          </p:nvPr>
        </p:nvSpPr>
        <p:spPr>
          <a:xfrm>
            <a:off x="3328219" y="254725"/>
            <a:ext cx="5397909" cy="555064"/>
          </a:xfrm>
          <a:effectLst>
            <a:outerShdw blurRad="50800" dist="38100" dir="18900000" algn="bl" rotWithShape="0">
              <a:prstClr val="black">
                <a:alpha val="40000"/>
              </a:prstClr>
            </a:outerShdw>
          </a:effectLst>
        </p:spPr>
        <p:txBody>
          <a:bodyPr vert="horz" lIns="91440" tIns="45720" rIns="91440" bIns="45720" rtlCol="0" anchor="ctr">
            <a:noAutofit/>
          </a:bodyPr>
          <a:lstStyle/>
          <a:p>
            <a:pPr algn="ctr"/>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Problem Statement</a:t>
            </a:r>
          </a:p>
        </p:txBody>
      </p:sp>
      <p:sp>
        <p:nvSpPr>
          <p:cNvPr id="4" name="Rectangle: Rounded Corners 3">
            <a:extLst>
              <a:ext uri="{FF2B5EF4-FFF2-40B4-BE49-F238E27FC236}">
                <a16:creationId xmlns:a16="http://schemas.microsoft.com/office/drawing/2014/main" id="{265F14D5-5B89-D086-F51C-D58AAEA31D7F}"/>
              </a:ext>
            </a:extLst>
          </p:cNvPr>
          <p:cNvSpPr/>
          <p:nvPr/>
        </p:nvSpPr>
        <p:spPr>
          <a:xfrm>
            <a:off x="934064" y="1307691"/>
            <a:ext cx="4788310" cy="2998839"/>
          </a:xfrm>
          <a:prstGeom prst="roundRect">
            <a:avLst/>
          </a:prstGeom>
          <a:gradFill>
            <a:gsLst>
              <a:gs pos="0">
                <a:schemeClr val="dk2">
                  <a:tint val="90000"/>
                  <a:shade val="96000"/>
                  <a:hueMod val="100000"/>
                  <a:satMod val="180000"/>
                  <a:lumMod val="110000"/>
                </a:schemeClr>
              </a:gs>
              <a:gs pos="100000">
                <a:schemeClr val="dk2">
                  <a:shade val="96000"/>
                  <a:satMod val="160000"/>
                  <a:lumMod val="100000"/>
                </a:schemeClr>
              </a:gs>
            </a:gsLst>
            <a:lin ang="4740000" scaled="1"/>
          </a:gradFill>
          <a:effectLst>
            <a:glow rad="228600">
              <a:schemeClr val="bg1">
                <a:alpha val="40000"/>
              </a:schemeClr>
            </a:glow>
            <a:outerShdw blurRad="50800" dist="38100" dir="5400000" algn="t" rotWithShape="0">
              <a:schemeClr val="bg2">
                <a:lumMod val="60000"/>
                <a:lumOff val="40000"/>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sz="2000" b="1" dirty="0">
                <a:solidFill>
                  <a:srgbClr val="FFFF00"/>
                </a:solidFill>
                <a:highlight>
                  <a:srgbClr val="231D3F"/>
                </a:highlight>
                <a:latin typeface="Aptos" panose="020B0004020202020204" pitchFamily="34" charset="0"/>
              </a:rPr>
              <a:t>Business challenge:-</a:t>
            </a:r>
          </a:p>
          <a:p>
            <a:pPr algn="ctr"/>
            <a:r>
              <a:rPr lang="en-US" sz="2000" b="1" dirty="0">
                <a:solidFill>
                  <a:schemeClr val="tx1"/>
                </a:solidFill>
                <a:latin typeface="Aptos" panose="020B0004020202020204" pitchFamily="34" charset="0"/>
              </a:rPr>
              <a:t>Retail businesses often lack clear visibility into which products are frequently purchased together, making it difficult to design effective product bundles, cross-selling strategies, and targeted promotions based on actual customer behavior.</a:t>
            </a:r>
          </a:p>
        </p:txBody>
      </p:sp>
      <p:sp>
        <p:nvSpPr>
          <p:cNvPr id="5" name="Rectangle: Rounded Corners 4">
            <a:extLst>
              <a:ext uri="{FF2B5EF4-FFF2-40B4-BE49-F238E27FC236}">
                <a16:creationId xmlns:a16="http://schemas.microsoft.com/office/drawing/2014/main" id="{68D29885-87A1-34B3-8896-322A319A8D4A}"/>
              </a:ext>
            </a:extLst>
          </p:cNvPr>
          <p:cNvSpPr/>
          <p:nvPr/>
        </p:nvSpPr>
        <p:spPr>
          <a:xfrm>
            <a:off x="1268797" y="4715482"/>
            <a:ext cx="10048567" cy="1887793"/>
          </a:xfrm>
          <a:prstGeom prst="roundRect">
            <a:avLst/>
          </a:prstGeom>
          <a:gradFill>
            <a:gsLst>
              <a:gs pos="0">
                <a:schemeClr val="dk2">
                  <a:tint val="90000"/>
                  <a:shade val="96000"/>
                  <a:hueMod val="100000"/>
                  <a:satMod val="180000"/>
                  <a:lumMod val="110000"/>
                </a:schemeClr>
              </a:gs>
              <a:gs pos="100000">
                <a:schemeClr val="dk2">
                  <a:shade val="96000"/>
                  <a:satMod val="160000"/>
                  <a:lumMod val="100000"/>
                </a:schemeClr>
              </a:gs>
            </a:gsLst>
            <a:lin ang="4740000" scaled="1"/>
          </a:gradFill>
          <a:effectLst>
            <a:glow rad="228600">
              <a:schemeClr val="bg1">
                <a:alpha val="40000"/>
              </a:schemeClr>
            </a:glow>
            <a:outerShdw blurRad="50800" dist="38100" dir="5400000" algn="t" rotWithShape="0">
              <a:schemeClr val="bg2">
                <a:lumMod val="60000"/>
                <a:lumOff val="40000"/>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sz="2000" b="1" dirty="0">
                <a:solidFill>
                  <a:srgbClr val="FFFF00"/>
                </a:solidFill>
                <a:highlight>
                  <a:srgbClr val="231D3F"/>
                </a:highlight>
                <a:latin typeface="Aptos" panose="020B0004020202020204" pitchFamily="34" charset="0"/>
              </a:rPr>
              <a:t>Opportunity through analytics:-</a:t>
            </a:r>
          </a:p>
          <a:p>
            <a:pPr algn="ctr"/>
            <a:r>
              <a:rPr lang="en-US" sz="2000" b="1" dirty="0">
                <a:solidFill>
                  <a:schemeClr val="tx1"/>
                </a:solidFill>
                <a:latin typeface="Aptos" panose="020B0004020202020204" pitchFamily="34" charset="0"/>
              </a:rPr>
              <a:t>Using market basket analysis (MBA) with EDA, data cleaning, visualization, and the apriori algorithm, hidden product relationships are identified.</a:t>
            </a:r>
            <a:br>
              <a:rPr lang="en-US" sz="2000" b="1" dirty="0">
                <a:solidFill>
                  <a:schemeClr val="tx1"/>
                </a:solidFill>
                <a:latin typeface="Aptos" panose="020B0004020202020204" pitchFamily="34" charset="0"/>
              </a:rPr>
            </a:br>
            <a:r>
              <a:rPr lang="en-US" sz="2000" b="1" dirty="0">
                <a:solidFill>
                  <a:schemeClr val="tx1"/>
                </a:solidFill>
                <a:latin typeface="Aptos" panose="020B0004020202020204" pitchFamily="34" charset="0"/>
              </a:rPr>
              <a:t>This enables frequently co-purchased product detection, effective bundling &amp; placement, and personalized recommendations to improve customer satisfaction.</a:t>
            </a:r>
          </a:p>
        </p:txBody>
      </p:sp>
      <p:sp>
        <p:nvSpPr>
          <p:cNvPr id="6" name="Rectangle: Rounded Corners 5">
            <a:extLst>
              <a:ext uri="{FF2B5EF4-FFF2-40B4-BE49-F238E27FC236}">
                <a16:creationId xmlns:a16="http://schemas.microsoft.com/office/drawing/2014/main" id="{38402F6D-B9B8-ADAF-E993-115CF06A2C9D}"/>
              </a:ext>
            </a:extLst>
          </p:cNvPr>
          <p:cNvSpPr/>
          <p:nvPr/>
        </p:nvSpPr>
        <p:spPr>
          <a:xfrm>
            <a:off x="6469627" y="1307690"/>
            <a:ext cx="4989871" cy="2998840"/>
          </a:xfrm>
          <a:prstGeom prst="roundRect">
            <a:avLst/>
          </a:prstGeom>
          <a:gradFill>
            <a:gsLst>
              <a:gs pos="0">
                <a:schemeClr val="dk2">
                  <a:tint val="90000"/>
                  <a:shade val="96000"/>
                  <a:hueMod val="100000"/>
                  <a:satMod val="180000"/>
                  <a:lumMod val="110000"/>
                </a:schemeClr>
              </a:gs>
              <a:gs pos="100000">
                <a:schemeClr val="dk2">
                  <a:shade val="96000"/>
                  <a:satMod val="160000"/>
                  <a:lumMod val="100000"/>
                </a:schemeClr>
              </a:gs>
            </a:gsLst>
            <a:lin ang="4740000" scaled="1"/>
          </a:gradFill>
          <a:effectLst>
            <a:glow rad="228600">
              <a:schemeClr val="bg1">
                <a:alpha val="40000"/>
              </a:schemeClr>
            </a:glow>
            <a:outerShdw blurRad="50800" dist="38100" dir="5400000" algn="t" rotWithShape="0">
              <a:schemeClr val="bg2">
                <a:lumMod val="60000"/>
                <a:lumOff val="40000"/>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sz="2000" b="1" dirty="0">
                <a:solidFill>
                  <a:srgbClr val="FFFF00"/>
                </a:solidFill>
                <a:highlight>
                  <a:srgbClr val="231D3F"/>
                </a:highlight>
                <a:latin typeface="Aptos" panose="020B0004020202020204" pitchFamily="34" charset="0"/>
              </a:rPr>
              <a:t>Analytical need:-</a:t>
            </a:r>
          </a:p>
          <a:p>
            <a:pPr algn="ctr"/>
            <a:r>
              <a:rPr lang="en-US" sz="2000" b="1" dirty="0">
                <a:solidFill>
                  <a:schemeClr val="tx1"/>
                </a:solidFill>
                <a:latin typeface="Aptos" panose="020B0004020202020204" pitchFamily="34" charset="0"/>
              </a:rPr>
              <a:t>To make informed decisions, retailers require data-driven insights derived from transactional data that go beyond intuition. Understanding purchase associations is critical to improve sales performance, customer experience, and revenue optimization.</a:t>
            </a:r>
          </a:p>
        </p:txBody>
      </p:sp>
    </p:spTree>
    <p:extLst>
      <p:ext uri="{BB962C8B-B14F-4D97-AF65-F5344CB8AC3E}">
        <p14:creationId xmlns:p14="http://schemas.microsoft.com/office/powerpoint/2010/main" val="3139758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1BEDA6-E88A-16A6-1DAA-35696FB34366}"/>
              </a:ext>
            </a:extLst>
          </p:cNvPr>
          <p:cNvPicPr>
            <a:picLocks noChangeAspect="1"/>
          </p:cNvPicPr>
          <p:nvPr/>
        </p:nvPicPr>
        <p:blipFill>
          <a:blip r:embed="rId2"/>
          <a:stretch>
            <a:fillRect/>
          </a:stretch>
        </p:blipFill>
        <p:spPr>
          <a:xfrm>
            <a:off x="304800" y="668594"/>
            <a:ext cx="11631561" cy="614818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EB4F1E6-5E10-3FC0-B20F-FED461F787D5}"/>
              </a:ext>
            </a:extLst>
          </p:cNvPr>
          <p:cNvSpPr txBox="1"/>
          <p:nvPr/>
        </p:nvSpPr>
        <p:spPr>
          <a:xfrm>
            <a:off x="2900516" y="127820"/>
            <a:ext cx="7187381" cy="461665"/>
          </a:xfrm>
          <a:prstGeom prst="rect">
            <a:avLst/>
          </a:prstGeom>
          <a:noFill/>
          <a:effectLst>
            <a:outerShdw blurRad="50800" dist="38100" dir="18900000" algn="bl" rotWithShape="0">
              <a:schemeClr val="bg1">
                <a:alpha val="40000"/>
              </a:schemeClr>
            </a:outerShdw>
          </a:effectLst>
        </p:spPr>
        <p:txBody>
          <a:bodyPr wrap="square">
            <a:spAutoFit/>
          </a:bodyPr>
          <a:lstStyle/>
          <a:p>
            <a:r>
              <a:rPr lang="en-IN" sz="2400" b="1" dirty="0">
                <a:solidFill>
                  <a:srgbClr val="FF0000"/>
                </a:solidFill>
                <a:effectLst>
                  <a:outerShdw blurRad="38100" dist="38100" dir="2700000" algn="tl">
                    <a:srgbClr val="000000">
                      <a:alpha val="43137"/>
                    </a:srgbClr>
                  </a:outerShdw>
                </a:effectLst>
                <a:latin typeface="Aptos" panose="020B0004020202020204" pitchFamily="34" charset="0"/>
              </a:rPr>
              <a:t>Sales &amp; Purchase Pattern Insights Dashboard</a:t>
            </a:r>
          </a:p>
        </p:txBody>
      </p:sp>
    </p:spTree>
    <p:extLst>
      <p:ext uri="{BB962C8B-B14F-4D97-AF65-F5344CB8AC3E}">
        <p14:creationId xmlns:p14="http://schemas.microsoft.com/office/powerpoint/2010/main" val="212412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59E61-E1EA-D00A-41F4-9DA0F7B5F7BE}"/>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DFBA733-7FCC-9F8B-3BDF-AE21D2007E42}"/>
              </a:ext>
            </a:extLst>
          </p:cNvPr>
          <p:cNvSpPr txBox="1"/>
          <p:nvPr/>
        </p:nvSpPr>
        <p:spPr>
          <a:xfrm>
            <a:off x="3165986" y="149378"/>
            <a:ext cx="6410633" cy="461665"/>
          </a:xfrm>
          <a:prstGeom prst="rect">
            <a:avLst/>
          </a:prstGeom>
          <a:noFill/>
          <a:effectLst>
            <a:outerShdw blurRad="50800" dist="38100" dir="18900000" algn="bl" rotWithShape="0">
              <a:schemeClr val="bg1">
                <a:alpha val="40000"/>
              </a:schemeClr>
            </a:outerShdw>
          </a:effectLst>
        </p:spPr>
        <p:txBody>
          <a:bodyPr wrap="square">
            <a:spAutoFit/>
          </a:bodyPr>
          <a:lstStyle/>
          <a:p>
            <a:r>
              <a:rPr lang="en-IN" sz="2400" b="1" dirty="0">
                <a:solidFill>
                  <a:srgbClr val="FF0000"/>
                </a:solidFill>
                <a:effectLst>
                  <a:outerShdw blurRad="38100" dist="38100" dir="2700000" algn="tl">
                    <a:srgbClr val="000000">
                      <a:alpha val="43137"/>
                    </a:srgbClr>
                  </a:outerShdw>
                </a:effectLst>
                <a:latin typeface="Aptos" panose="020B0004020202020204" pitchFamily="34" charset="0"/>
              </a:rPr>
              <a:t>Sales Performance Overview Dashboard</a:t>
            </a:r>
          </a:p>
        </p:txBody>
      </p:sp>
      <p:pic>
        <p:nvPicPr>
          <p:cNvPr id="3" name="Picture 2">
            <a:extLst>
              <a:ext uri="{FF2B5EF4-FFF2-40B4-BE49-F238E27FC236}">
                <a16:creationId xmlns:a16="http://schemas.microsoft.com/office/drawing/2014/main" id="{3EF9681B-0A58-17C3-5664-96E4FBD6C93D}"/>
              </a:ext>
            </a:extLst>
          </p:cNvPr>
          <p:cNvPicPr>
            <a:picLocks noChangeAspect="1"/>
          </p:cNvPicPr>
          <p:nvPr/>
        </p:nvPicPr>
        <p:blipFill>
          <a:blip r:embed="rId2"/>
          <a:stretch>
            <a:fillRect/>
          </a:stretch>
        </p:blipFill>
        <p:spPr>
          <a:xfrm>
            <a:off x="329379" y="611043"/>
            <a:ext cx="11533239" cy="62722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1904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72BF3-39CA-D7A1-4916-17DDE483057C}"/>
              </a:ext>
            </a:extLst>
          </p:cNvPr>
          <p:cNvSpPr>
            <a:spLocks noGrp="1"/>
          </p:cNvSpPr>
          <p:nvPr>
            <p:ph idx="1"/>
          </p:nvPr>
        </p:nvSpPr>
        <p:spPr>
          <a:xfrm>
            <a:off x="337985" y="678427"/>
            <a:ext cx="11516031" cy="1385892"/>
          </a:xfrm>
        </p:spPr>
        <p:txBody>
          <a:bodyPr>
            <a:normAutofit fontScale="70000" lnSpcReduction="20000"/>
          </a:bodyPr>
          <a:lstStyle/>
          <a:p>
            <a:pPr marL="0" indent="0">
              <a:buNone/>
            </a:pPr>
            <a:endParaRPr lang="en-US" dirty="0"/>
          </a:p>
          <a:p>
            <a:pPr marL="0" indent="0">
              <a:buNone/>
            </a:pPr>
            <a:r>
              <a:rPr lang="en-US" sz="26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Using the apriori algorithm, frequent Itemsets and association rules were generated to identify strong product relationships. By applying strict thresholds for support, confidence, and lift, the analysis produced 84 strong and actionable association rules with high reliability and business relevance.</a:t>
            </a:r>
          </a:p>
          <a:p>
            <a:pPr marL="0" indent="0">
              <a:buNone/>
            </a:pPr>
            <a:endParaRPr lang="en-US" sz="2300" b="1" dirty="0">
              <a:solidFill>
                <a:srgbClr val="FFFF00"/>
              </a:solidFill>
              <a:effectLst>
                <a:outerShdw blurRad="38100" dist="38100" dir="2700000" algn="tl">
                  <a:srgbClr val="000000">
                    <a:alpha val="43137"/>
                  </a:srgbClr>
                </a:outerShdw>
              </a:effectLst>
              <a:latin typeface="Aptos" panose="020B0004020202020204" pitchFamily="34" charset="0"/>
            </a:endParaRPr>
          </a:p>
          <a:p>
            <a:endParaRPr lang="en-IN" dirty="0"/>
          </a:p>
        </p:txBody>
      </p:sp>
      <p:sp>
        <p:nvSpPr>
          <p:cNvPr id="8" name="Rectangle: Rounded Corners 7">
            <a:extLst>
              <a:ext uri="{FF2B5EF4-FFF2-40B4-BE49-F238E27FC236}">
                <a16:creationId xmlns:a16="http://schemas.microsoft.com/office/drawing/2014/main" id="{30C79768-2543-FBBA-4776-6CE6256497A7}"/>
              </a:ext>
            </a:extLst>
          </p:cNvPr>
          <p:cNvSpPr/>
          <p:nvPr/>
        </p:nvSpPr>
        <p:spPr>
          <a:xfrm>
            <a:off x="337984" y="1612490"/>
            <a:ext cx="11710218" cy="5147189"/>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r>
              <a:rPr lang="en-US" sz="1600" b="1" dirty="0">
                <a:highlight>
                  <a:srgbClr val="231D3F"/>
                </a:highlight>
                <a:latin typeface="Aptos" panose="020B0004020202020204" pitchFamily="34" charset="0"/>
              </a:rPr>
              <a:t>Strong purchase patterns identified:-</a:t>
            </a:r>
            <a:br>
              <a:rPr lang="en-US" sz="1600" dirty="0">
                <a:latin typeface="Aptos" panose="020B0004020202020204" pitchFamily="34" charset="0"/>
              </a:rPr>
            </a:br>
            <a:r>
              <a:rPr lang="en-US" sz="1600" dirty="0">
                <a:latin typeface="Aptos" panose="020B0004020202020204" pitchFamily="34" charset="0"/>
              </a:rPr>
              <a:t>Apriori analysis revealed </a:t>
            </a:r>
            <a:r>
              <a:rPr lang="en-US" sz="1600" b="1" dirty="0">
                <a:latin typeface="Aptos" panose="020B0004020202020204" pitchFamily="34" charset="0"/>
              </a:rPr>
              <a:t>frequently co-purchased product combinations</a:t>
            </a:r>
            <a:r>
              <a:rPr lang="en-US" sz="1600" dirty="0">
                <a:latin typeface="Aptos" panose="020B0004020202020204" pitchFamily="34" charset="0"/>
              </a:rPr>
              <a:t>, highlighting clear </a:t>
            </a:r>
            <a:r>
              <a:rPr lang="en-US" sz="1600" b="1" dirty="0">
                <a:latin typeface="Aptos" panose="020B0004020202020204" pitchFamily="34" charset="0"/>
              </a:rPr>
              <a:t>complementary buying behavior</a:t>
            </a:r>
            <a:r>
              <a:rPr lang="en-US" sz="1600" dirty="0">
                <a:latin typeface="Aptos" panose="020B0004020202020204" pitchFamily="34" charset="0"/>
              </a:rPr>
              <a:t> across transactions.</a:t>
            </a:r>
          </a:p>
          <a:p>
            <a:endParaRPr lang="en-US" sz="1600" dirty="0">
              <a:latin typeface="Aptos" panose="020B0004020202020204" pitchFamily="34" charset="0"/>
            </a:endParaRPr>
          </a:p>
          <a:p>
            <a:r>
              <a:rPr lang="en-US" sz="1600" b="1" dirty="0">
                <a:highlight>
                  <a:srgbClr val="231D3F"/>
                </a:highlight>
                <a:latin typeface="Aptos" panose="020B0004020202020204" pitchFamily="34" charset="0"/>
              </a:rPr>
              <a:t>Actionable association rules:-</a:t>
            </a:r>
            <a:br>
              <a:rPr lang="en-US" sz="1600" dirty="0">
                <a:latin typeface="Aptos" panose="020B0004020202020204" pitchFamily="34" charset="0"/>
              </a:rPr>
            </a:br>
            <a:r>
              <a:rPr lang="en-US" sz="1600" dirty="0">
                <a:latin typeface="Aptos" panose="020B0004020202020204" pitchFamily="34" charset="0"/>
              </a:rPr>
              <a:t>Rules filtered using </a:t>
            </a:r>
            <a:r>
              <a:rPr lang="en-US" sz="1600" b="1" dirty="0">
                <a:latin typeface="Aptos" panose="020B0004020202020204" pitchFamily="34" charset="0"/>
              </a:rPr>
              <a:t>support, confidence, and lift</a:t>
            </a:r>
            <a:r>
              <a:rPr lang="en-US" sz="1600" dirty="0">
                <a:latin typeface="Aptos" panose="020B0004020202020204" pitchFamily="34" charset="0"/>
              </a:rPr>
              <a:t> ensured only </a:t>
            </a:r>
            <a:r>
              <a:rPr lang="en-US" sz="1600" b="1" dirty="0">
                <a:latin typeface="Aptos" panose="020B0004020202020204" pitchFamily="34" charset="0"/>
              </a:rPr>
              <a:t>high-impact and statistically significant</a:t>
            </a:r>
            <a:r>
              <a:rPr lang="en-US" sz="1600" dirty="0">
                <a:latin typeface="Aptos" panose="020B0004020202020204" pitchFamily="34" charset="0"/>
              </a:rPr>
              <a:t> product relationships were retained.</a:t>
            </a:r>
          </a:p>
          <a:p>
            <a:endParaRPr lang="en-US" sz="1600" dirty="0">
              <a:latin typeface="Aptos" panose="020B0004020202020204" pitchFamily="34" charset="0"/>
            </a:endParaRPr>
          </a:p>
          <a:p>
            <a:r>
              <a:rPr lang="en-US" sz="1600" b="1" dirty="0">
                <a:highlight>
                  <a:srgbClr val="231D3F"/>
                </a:highlight>
                <a:latin typeface="Aptos" panose="020B0004020202020204" pitchFamily="34" charset="0"/>
              </a:rPr>
              <a:t>Cross-category opportunities:-</a:t>
            </a:r>
            <a:br>
              <a:rPr lang="en-US" sz="1600" dirty="0">
                <a:latin typeface="Aptos" panose="020B0004020202020204" pitchFamily="34" charset="0"/>
              </a:rPr>
            </a:br>
            <a:r>
              <a:rPr lang="en-US" sz="1600" dirty="0">
                <a:latin typeface="Aptos" panose="020B0004020202020204" pitchFamily="34" charset="0"/>
              </a:rPr>
              <a:t>Several </a:t>
            </a:r>
            <a:r>
              <a:rPr lang="en-US" sz="1600" b="1" dirty="0">
                <a:latin typeface="Aptos" panose="020B0004020202020204" pitchFamily="34" charset="0"/>
              </a:rPr>
              <a:t>cross-category associations</a:t>
            </a:r>
            <a:r>
              <a:rPr lang="en-US" sz="1600" dirty="0">
                <a:latin typeface="Aptos" panose="020B0004020202020204" pitchFamily="34" charset="0"/>
              </a:rPr>
              <a:t> were observed, indicating opportunities for </a:t>
            </a:r>
            <a:r>
              <a:rPr lang="en-US" sz="1600" b="1" dirty="0">
                <a:latin typeface="Aptos" panose="020B0004020202020204" pitchFamily="34" charset="0"/>
              </a:rPr>
              <a:t>bundling and cross-selling</a:t>
            </a:r>
            <a:r>
              <a:rPr lang="en-US" sz="1600" dirty="0">
                <a:latin typeface="Aptos" panose="020B0004020202020204" pitchFamily="34" charset="0"/>
              </a:rPr>
              <a:t> beyond single product categories.</a:t>
            </a:r>
          </a:p>
          <a:p>
            <a:endParaRPr lang="en-US" sz="1600" dirty="0">
              <a:latin typeface="Aptos" panose="020B0004020202020204" pitchFamily="34" charset="0"/>
            </a:endParaRPr>
          </a:p>
          <a:p>
            <a:r>
              <a:rPr lang="en-US" sz="1600" b="1" dirty="0">
                <a:highlight>
                  <a:srgbClr val="231D3F"/>
                </a:highlight>
                <a:latin typeface="Aptos" panose="020B0004020202020204" pitchFamily="34" charset="0"/>
              </a:rPr>
              <a:t>Market concentration insight:-</a:t>
            </a:r>
            <a:br>
              <a:rPr lang="en-US" sz="1600" dirty="0">
                <a:latin typeface="Aptos" panose="020B0004020202020204" pitchFamily="34" charset="0"/>
              </a:rPr>
            </a:br>
            <a:r>
              <a:rPr lang="en-US" sz="1600" dirty="0">
                <a:latin typeface="Aptos" panose="020B0004020202020204" pitchFamily="34" charset="0"/>
              </a:rPr>
              <a:t>Sales analysis showed </a:t>
            </a:r>
            <a:r>
              <a:rPr lang="en-US" sz="1600" b="1" dirty="0">
                <a:latin typeface="Aptos" panose="020B0004020202020204" pitchFamily="34" charset="0"/>
              </a:rPr>
              <a:t>uk contributes ~94% of total revenue</a:t>
            </a:r>
            <a:r>
              <a:rPr lang="en-US" sz="1600" dirty="0">
                <a:latin typeface="Aptos" panose="020B0004020202020204" pitchFamily="34" charset="0"/>
              </a:rPr>
              <a:t>, indicating strong market dependence and a clear priority region.</a:t>
            </a:r>
          </a:p>
          <a:p>
            <a:endParaRPr lang="en-US" sz="1600" dirty="0">
              <a:latin typeface="Aptos" panose="020B0004020202020204" pitchFamily="34" charset="0"/>
            </a:endParaRPr>
          </a:p>
          <a:p>
            <a:r>
              <a:rPr lang="en-US" sz="1600" b="1" dirty="0">
                <a:highlight>
                  <a:srgbClr val="231D3F"/>
                </a:highlight>
                <a:latin typeface="Aptos" panose="020B0004020202020204" pitchFamily="34" charset="0"/>
              </a:rPr>
              <a:t>Impact of outliers on performance metrics:-</a:t>
            </a:r>
            <a:br>
              <a:rPr lang="en-US" sz="1600" dirty="0">
                <a:latin typeface="Aptos" panose="020B0004020202020204" pitchFamily="34" charset="0"/>
              </a:rPr>
            </a:br>
            <a:r>
              <a:rPr lang="en-US" sz="1600" dirty="0">
                <a:latin typeface="Aptos" panose="020B0004020202020204" pitchFamily="34" charset="0"/>
              </a:rPr>
              <a:t>Removing outliers stabilized </a:t>
            </a:r>
            <a:r>
              <a:rPr lang="en-US" sz="1600" b="1" dirty="0">
                <a:latin typeface="Aptos" panose="020B0004020202020204" pitchFamily="34" charset="0"/>
              </a:rPr>
              <a:t>revenue (24.7k → 23.1K)</a:t>
            </a:r>
            <a:r>
              <a:rPr lang="en-US" sz="1600" dirty="0">
                <a:latin typeface="Aptos" panose="020B0004020202020204" pitchFamily="34" charset="0"/>
              </a:rPr>
              <a:t> and </a:t>
            </a:r>
            <a:r>
              <a:rPr lang="en-US" sz="1600" b="1" dirty="0">
                <a:latin typeface="Aptos" panose="020B0004020202020204" pitchFamily="34" charset="0"/>
              </a:rPr>
              <a:t>AOV (405 → 378)</a:t>
            </a:r>
            <a:r>
              <a:rPr lang="en-US" sz="1600" dirty="0">
                <a:latin typeface="Aptos" panose="020B0004020202020204" pitchFamily="34" charset="0"/>
              </a:rPr>
              <a:t>, providing a </a:t>
            </a:r>
            <a:r>
              <a:rPr lang="en-US" sz="1600" b="1" dirty="0">
                <a:latin typeface="Aptos" panose="020B0004020202020204" pitchFamily="34" charset="0"/>
              </a:rPr>
              <a:t>more realistic view of core retail demand</a:t>
            </a:r>
            <a:r>
              <a:rPr lang="en-US" sz="1600" dirty="0">
                <a:latin typeface="Aptos" panose="020B0004020202020204" pitchFamily="34" charset="0"/>
              </a:rPr>
              <a:t>.</a:t>
            </a:r>
          </a:p>
          <a:p>
            <a:r>
              <a:rPr lang="en-IN" sz="1600" b="1" dirty="0">
                <a:solidFill>
                  <a:schemeClr val="tx1">
                    <a:lumMod val="95000"/>
                  </a:schemeClr>
                </a:solidFill>
                <a:effectLst>
                  <a:outerShdw blurRad="38100" dist="38100" dir="2700000" algn="tl">
                    <a:srgbClr val="000000">
                      <a:alpha val="43137"/>
                    </a:srgbClr>
                  </a:outerShdw>
                </a:effectLst>
                <a:highlight>
                  <a:srgbClr val="231D3F"/>
                </a:highlight>
                <a:latin typeface="Aptos" panose="020B0004020202020204" pitchFamily="34" charset="0"/>
              </a:rPr>
              <a:t>Time-based Trend Analysis:-   </a:t>
            </a:r>
            <a:r>
              <a:rPr lang="en-US" sz="1600" b="1" dirty="0">
                <a:solidFill>
                  <a:srgbClr val="FFFF00"/>
                </a:solidFill>
                <a:effectLst>
                  <a:outerShdw blurRad="38100" dist="38100" dir="2700000" algn="tl">
                    <a:srgbClr val="000000">
                      <a:alpha val="43137"/>
                    </a:srgbClr>
                  </a:outerShdw>
                </a:effectLst>
                <a:latin typeface="Aptos" panose="020B0004020202020204" pitchFamily="34" charset="0"/>
              </a:rPr>
              <a:t>2010 Sales: -809K ,2011 Sales: -9.47M ,Peak months: - Sep–Oct , UK dominates sales</a:t>
            </a:r>
          </a:p>
        </p:txBody>
      </p:sp>
      <p:sp>
        <p:nvSpPr>
          <p:cNvPr id="11" name="Title 10">
            <a:extLst>
              <a:ext uri="{FF2B5EF4-FFF2-40B4-BE49-F238E27FC236}">
                <a16:creationId xmlns:a16="http://schemas.microsoft.com/office/drawing/2014/main" id="{B612471D-F567-7D6F-0009-6245A9A3CAF8}"/>
              </a:ext>
            </a:extLst>
          </p:cNvPr>
          <p:cNvSpPr>
            <a:spLocks noGrp="1"/>
          </p:cNvSpPr>
          <p:nvPr>
            <p:ph type="title"/>
          </p:nvPr>
        </p:nvSpPr>
        <p:spPr>
          <a:xfrm>
            <a:off x="4277031" y="88491"/>
            <a:ext cx="3183660" cy="589936"/>
          </a:xfr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normAutofit/>
          </a:bodyPr>
          <a:lstStyle/>
          <a:p>
            <a:pPr algn="ct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ea typeface="+mn-ea"/>
                <a:cs typeface="+mn-cs"/>
              </a:rPr>
              <a:t>Final Insights</a:t>
            </a:r>
          </a:p>
        </p:txBody>
      </p:sp>
    </p:spTree>
    <p:extLst>
      <p:ext uri="{BB962C8B-B14F-4D97-AF65-F5344CB8AC3E}">
        <p14:creationId xmlns:p14="http://schemas.microsoft.com/office/powerpoint/2010/main" val="1250591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88DE244A-FB32-C34A-D4D8-661125021311}"/>
              </a:ext>
            </a:extLst>
          </p:cNvPr>
          <p:cNvSpPr txBox="1">
            <a:spLocks/>
          </p:cNvSpPr>
          <p:nvPr/>
        </p:nvSpPr>
        <p:spPr>
          <a:xfrm>
            <a:off x="4365521" y="383458"/>
            <a:ext cx="3183660" cy="589936"/>
          </a:xfrm>
          <a:prstGeom prst="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2400" b="1" cap="none" dirty="0">
                <a:solidFill>
                  <a:srgbClr val="FF0000"/>
                </a:solidFill>
                <a:effectLst>
                  <a:outerShdw blurRad="38100" dist="38100" dir="2700000" algn="tl">
                    <a:srgbClr val="000000">
                      <a:alpha val="43137"/>
                    </a:srgbClr>
                  </a:outerShdw>
                </a:effectLst>
                <a:latin typeface="Aptos" panose="020B0004020202020204" pitchFamily="34" charset="0"/>
              </a:rPr>
              <a:t>Conclusion</a:t>
            </a:r>
            <a:endParaRPr lang="en-IN" sz="2400"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sp>
        <p:nvSpPr>
          <p:cNvPr id="5" name="Rectangle 1">
            <a:extLst>
              <a:ext uri="{FF2B5EF4-FFF2-40B4-BE49-F238E27FC236}">
                <a16:creationId xmlns:a16="http://schemas.microsoft.com/office/drawing/2014/main" id="{054BA104-0DCA-54CA-40AA-135ACC575F86}"/>
              </a:ext>
            </a:extLst>
          </p:cNvPr>
          <p:cNvSpPr>
            <a:spLocks noGrp="1" noChangeArrowheads="1"/>
          </p:cNvSpPr>
          <p:nvPr>
            <p:ph idx="1"/>
          </p:nvPr>
        </p:nvSpPr>
        <p:spPr bwMode="auto">
          <a:xfrm>
            <a:off x="2283965" y="1839983"/>
            <a:ext cx="7938702" cy="4154984"/>
          </a:xfrm>
          <a:prstGeom prst="rect">
            <a:avLst/>
          </a:prstGeom>
          <a:solidFill>
            <a:schemeClr val="tx2"/>
          </a:solidFill>
          <a:ln>
            <a:noFill/>
          </a:ln>
          <a:effectLst/>
        </p:spPr>
        <p:txBody>
          <a:bodyPr vert="horz" wrap="square" lIns="91440" tIns="45720" rIns="91440" bIns="45720" numCol="1" anchor="ctr" anchorCtr="0" compatLnSpc="1">
            <a:prstTxWarp prst="textNoShape">
              <a:avLst/>
            </a:prstTxWarp>
            <a:spAutoFit/>
          </a:bodyPr>
          <a:lstStyle/>
          <a:p>
            <a:pPr marL="0" lvl="0" indent="0" algn="ctr" defTabSz="914400" eaLnBrk="0" fontAlgn="base" hangingPunct="0">
              <a:spcBef>
                <a:spcPct val="0"/>
              </a:spcBef>
              <a:spcAft>
                <a:spcPct val="0"/>
              </a:spcAft>
              <a:buClrTx/>
              <a:buSzTx/>
              <a:buFontTx/>
              <a:buChar char="•"/>
            </a:pPr>
            <a:r>
              <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Delivered a complete retail analytics solution from raw transactions to business insights</a:t>
            </a:r>
          </a:p>
          <a:p>
            <a:pPr marL="0" lvl="0" indent="0" algn="ctr" defTabSz="914400" eaLnBrk="0" fontAlgn="base" hangingPunct="0">
              <a:spcBef>
                <a:spcPct val="0"/>
              </a:spcBef>
              <a:spcAft>
                <a:spcPct val="0"/>
              </a:spcAft>
              <a:buClrTx/>
              <a:buSzTx/>
              <a:buFontTx/>
              <a:buChar char="•"/>
            </a:pPr>
            <a:endPar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a:p>
            <a:pPr marL="0" lvl="0" indent="0" algn="ctr" defTabSz="914400" eaLnBrk="0" fontAlgn="base" hangingPunct="0">
              <a:spcBef>
                <a:spcPct val="0"/>
              </a:spcBef>
              <a:spcAft>
                <a:spcPct val="0"/>
              </a:spcAft>
              <a:buClrTx/>
              <a:buSzTx/>
              <a:buFontTx/>
              <a:buChar char="•"/>
            </a:pPr>
            <a:r>
              <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Identified high-impact product associations using Apriori-based market basket analysis</a:t>
            </a:r>
          </a:p>
          <a:p>
            <a:pPr marL="0" lvl="0" indent="0" algn="ctr" defTabSz="914400" eaLnBrk="0" fontAlgn="base" hangingPunct="0">
              <a:spcBef>
                <a:spcPct val="0"/>
              </a:spcBef>
              <a:spcAft>
                <a:spcPct val="0"/>
              </a:spcAft>
              <a:buClrTx/>
              <a:buSzTx/>
              <a:buFontTx/>
              <a:buChar char="•"/>
            </a:pPr>
            <a:endPar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a:p>
            <a:pPr marL="0" lvl="0" indent="0" algn="ctr" defTabSz="914400" eaLnBrk="0" fontAlgn="base" hangingPunct="0">
              <a:spcBef>
                <a:spcPct val="0"/>
              </a:spcBef>
              <a:spcAft>
                <a:spcPct val="0"/>
              </a:spcAft>
              <a:buClrTx/>
              <a:buSzTx/>
              <a:buFontTx/>
              <a:buChar char="•"/>
            </a:pPr>
            <a:r>
              <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Enabled data-driven bundling and cross-sell strategies aligned with customer behavior</a:t>
            </a:r>
          </a:p>
          <a:p>
            <a:pPr marL="0" lvl="0" indent="0" algn="ctr" defTabSz="914400" eaLnBrk="0" fontAlgn="base" hangingPunct="0">
              <a:spcBef>
                <a:spcPct val="0"/>
              </a:spcBef>
              <a:spcAft>
                <a:spcPct val="0"/>
              </a:spcAft>
              <a:buClrTx/>
              <a:buSzTx/>
              <a:buFontTx/>
              <a:buChar char="•"/>
            </a:pPr>
            <a:endPar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a:p>
            <a:pPr marL="0" lvl="0" indent="0" algn="ctr" defTabSz="914400" eaLnBrk="0" fontAlgn="base" hangingPunct="0">
              <a:spcBef>
                <a:spcPct val="0"/>
              </a:spcBef>
              <a:spcAft>
                <a:spcPct val="0"/>
              </a:spcAft>
              <a:buClrTx/>
              <a:buSzTx/>
              <a:buFontTx/>
              <a:buChar char="•"/>
            </a:pPr>
            <a:r>
              <a:rPr lang="en-US" altLang="en-US" sz="24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Insights support measurable revenue uplift and improved customer experience</a:t>
            </a:r>
          </a:p>
        </p:txBody>
      </p:sp>
    </p:spTree>
    <p:extLst>
      <p:ext uri="{BB962C8B-B14F-4D97-AF65-F5344CB8AC3E}">
        <p14:creationId xmlns:p14="http://schemas.microsoft.com/office/powerpoint/2010/main" val="1999344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60FE0-90C7-892A-5066-FB47230069CD}"/>
              </a:ext>
            </a:extLst>
          </p:cNvPr>
          <p:cNvPicPr>
            <a:picLocks noChangeAspect="1"/>
          </p:cNvPicPr>
          <p:nvPr/>
        </p:nvPicPr>
        <p:blipFill>
          <a:blip r:embed="rId2"/>
          <a:stretch>
            <a:fillRect/>
          </a:stretch>
        </p:blipFill>
        <p:spPr>
          <a:xfrm>
            <a:off x="2015612" y="379771"/>
            <a:ext cx="8377084" cy="5862484"/>
          </a:xfrm>
          <a:prstGeom prst="roundRect">
            <a:avLst>
              <a:gd name="adj" fmla="val 8594"/>
            </a:avLst>
          </a:prstGeom>
          <a:solidFill>
            <a:srgbClr val="FFFFFF">
              <a:shade val="85000"/>
            </a:srgbClr>
          </a:solidFill>
          <a:ln>
            <a:noFill/>
          </a:ln>
          <a:effectLst>
            <a:innerShdw blurRad="114300">
              <a:srgbClr val="FF0000"/>
            </a:innerShdw>
            <a:reflection blurRad="12700" stA="38000" endPos="28000" dist="5000" dir="5400000" sy="-100000" algn="bl" rotWithShape="0"/>
          </a:effectLst>
        </p:spPr>
      </p:pic>
    </p:spTree>
    <p:extLst>
      <p:ext uri="{BB962C8B-B14F-4D97-AF65-F5344CB8AC3E}">
        <p14:creationId xmlns:p14="http://schemas.microsoft.com/office/powerpoint/2010/main" val="352028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5255C27-3973-57C2-ECF0-65BA1F7BEA19}"/>
              </a:ext>
            </a:extLst>
          </p:cNvPr>
          <p:cNvSpPr/>
          <p:nvPr/>
        </p:nvSpPr>
        <p:spPr>
          <a:xfrm>
            <a:off x="8598309" y="928240"/>
            <a:ext cx="2625213" cy="108392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effectLst>
                  <a:outerShdw blurRad="38100" dist="38100" dir="2700000" algn="tl">
                    <a:srgbClr val="000000">
                      <a:alpha val="43137"/>
                    </a:srgbClr>
                  </a:outerShdw>
                </a:effectLst>
                <a:latin typeface="Aptos" panose="020B0004020202020204" pitchFamily="34" charset="0"/>
              </a:rPr>
              <a:t>KEY FOCUS</a:t>
            </a:r>
          </a:p>
          <a:p>
            <a:pPr algn="ctr"/>
            <a:endParaRPr lang="en-IN" sz="2000" b="1" dirty="0">
              <a:solidFill>
                <a:schemeClr val="bg1"/>
              </a:solidFill>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id="{7F06D587-253A-06B7-0CB9-AAD0C3ED6898}"/>
              </a:ext>
            </a:extLst>
          </p:cNvPr>
          <p:cNvSpPr/>
          <p:nvPr/>
        </p:nvSpPr>
        <p:spPr>
          <a:xfrm>
            <a:off x="373625" y="928240"/>
            <a:ext cx="7295535" cy="644921"/>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effectLst>
                  <a:outerShdw blurRad="38100" dist="38100" dir="2700000" algn="tl">
                    <a:srgbClr val="000000">
                      <a:alpha val="43137"/>
                    </a:srgbClr>
                  </a:outerShdw>
                </a:effectLst>
                <a:latin typeface="Aptos" panose="020B0004020202020204" pitchFamily="34" charset="0"/>
              </a:rPr>
              <a:t>Understanding Customer Buying Behaviour</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
        <p:nvSpPr>
          <p:cNvPr id="10" name="Rectangle: Rounded Corners 9">
            <a:extLst>
              <a:ext uri="{FF2B5EF4-FFF2-40B4-BE49-F238E27FC236}">
                <a16:creationId xmlns:a16="http://schemas.microsoft.com/office/drawing/2014/main" id="{66BF1EE3-1D43-2A05-B568-0459B60873C9}"/>
              </a:ext>
            </a:extLst>
          </p:cNvPr>
          <p:cNvSpPr/>
          <p:nvPr/>
        </p:nvSpPr>
        <p:spPr>
          <a:xfrm>
            <a:off x="337131" y="1679461"/>
            <a:ext cx="7332029" cy="989704"/>
          </a:xfrm>
          <a:prstGeom prst="roundRect">
            <a:avLst/>
          </a:prstGeom>
          <a:gradFill flip="none" rotWithShape="1">
            <a:gsLst>
              <a:gs pos="0">
                <a:srgbClr val="20B2AA"/>
              </a:gs>
              <a:gs pos="35000">
                <a:schemeClr val="accent6">
                  <a:lumMod val="0"/>
                  <a:lumOff val="100000"/>
                </a:schemeClr>
              </a:gs>
              <a:gs pos="100000">
                <a:schemeClr val="accent6">
                  <a:lumMod val="100000"/>
                </a:schemeClr>
              </a:gs>
            </a:gsLst>
            <a:path path="circle">
              <a:fillToRect l="50000" t="-80000" r="50000" b="18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latin typeface="Aptos" panose="020B0004020202020204" pitchFamily="34" charset="0"/>
              </a:rPr>
              <a:t>Identifying Product Associations using Market Basket Analysis</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
        <p:nvSpPr>
          <p:cNvPr id="11" name="Rectangle: Rounded Corners 10">
            <a:extLst>
              <a:ext uri="{FF2B5EF4-FFF2-40B4-BE49-F238E27FC236}">
                <a16:creationId xmlns:a16="http://schemas.microsoft.com/office/drawing/2014/main" id="{F92720C6-0028-3A5E-328C-4FC26245CE50}"/>
              </a:ext>
            </a:extLst>
          </p:cNvPr>
          <p:cNvSpPr/>
          <p:nvPr/>
        </p:nvSpPr>
        <p:spPr>
          <a:xfrm>
            <a:off x="296733" y="2832822"/>
            <a:ext cx="7372427" cy="750554"/>
          </a:xfrm>
          <a:prstGeom prst="roundRect">
            <a:avLst/>
          </a:prstGeom>
          <a:gradFill flip="none" rotWithShape="1">
            <a:gsLst>
              <a:gs pos="0">
                <a:srgbClr val="20B2AA"/>
              </a:gs>
              <a:gs pos="46000">
                <a:schemeClr val="accent5">
                  <a:lumMod val="95000"/>
                  <a:lumOff val="5000"/>
                </a:schemeClr>
              </a:gs>
              <a:gs pos="100000">
                <a:schemeClr val="accent5">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latin typeface="Aptos" panose="020B0004020202020204" pitchFamily="34" charset="0"/>
              </a:rPr>
              <a:t>Improving Data Quality for Reliable Insights</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
        <p:nvSpPr>
          <p:cNvPr id="12" name="Rectangle: Rounded Corners 11">
            <a:extLst>
              <a:ext uri="{FF2B5EF4-FFF2-40B4-BE49-F238E27FC236}">
                <a16:creationId xmlns:a16="http://schemas.microsoft.com/office/drawing/2014/main" id="{8F6A4DF8-842C-1D85-54E4-07AE8049D31D}"/>
              </a:ext>
            </a:extLst>
          </p:cNvPr>
          <p:cNvSpPr/>
          <p:nvPr/>
        </p:nvSpPr>
        <p:spPr>
          <a:xfrm>
            <a:off x="257992" y="3747033"/>
            <a:ext cx="7432599" cy="750554"/>
          </a:xfrm>
          <a:prstGeom prst="roundRect">
            <a:avLst/>
          </a:prstGeom>
          <a:gradFill flip="none" rotWithShape="1">
            <a:gsLst>
              <a:gs pos="0">
                <a:srgbClr val="20B2AA"/>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effectLst>
                  <a:outerShdw blurRad="38100" dist="38100" dir="2700000" algn="tl">
                    <a:srgbClr val="000000">
                      <a:alpha val="43137"/>
                    </a:srgbClr>
                  </a:outerShdw>
                </a:effectLst>
                <a:latin typeface="Aptos" panose="020B0004020202020204" pitchFamily="34" charset="0"/>
              </a:rPr>
              <a:t>Deriving Actionable Business Insights</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
        <p:nvSpPr>
          <p:cNvPr id="13" name="Rectangle: Rounded Corners 12">
            <a:extLst>
              <a:ext uri="{FF2B5EF4-FFF2-40B4-BE49-F238E27FC236}">
                <a16:creationId xmlns:a16="http://schemas.microsoft.com/office/drawing/2014/main" id="{1D476148-E683-2D71-20C8-1F580AA48DE9}"/>
              </a:ext>
            </a:extLst>
          </p:cNvPr>
          <p:cNvSpPr/>
          <p:nvPr/>
        </p:nvSpPr>
        <p:spPr>
          <a:xfrm>
            <a:off x="218368" y="5733703"/>
            <a:ext cx="7529156" cy="718094"/>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effectLst>
                  <a:outerShdw blurRad="38100" dist="38100" dir="2700000" algn="tl">
                    <a:srgbClr val="000000">
                      <a:alpha val="43137"/>
                    </a:srgbClr>
                  </a:outerShdw>
                </a:effectLst>
                <a:latin typeface="Aptos" panose="020B0004020202020204" pitchFamily="34" charset="0"/>
              </a:rPr>
              <a:t>Time-Based Trend Analysis</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
        <p:nvSpPr>
          <p:cNvPr id="15" name="Rectangle 2">
            <a:extLst>
              <a:ext uri="{FF2B5EF4-FFF2-40B4-BE49-F238E27FC236}">
                <a16:creationId xmlns:a16="http://schemas.microsoft.com/office/drawing/2014/main" id="{237B0A58-385A-D1EF-9ABE-B870B412F091}"/>
              </a:ext>
            </a:extLst>
          </p:cNvPr>
          <p:cNvSpPr>
            <a:spLocks noChangeArrowheads="1"/>
          </p:cNvSpPr>
          <p:nvPr/>
        </p:nvSpPr>
        <p:spPr bwMode="auto">
          <a:xfrm>
            <a:off x="152400" y="-309265"/>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Rounded Corners 15">
            <a:extLst>
              <a:ext uri="{FF2B5EF4-FFF2-40B4-BE49-F238E27FC236}">
                <a16:creationId xmlns:a16="http://schemas.microsoft.com/office/drawing/2014/main" id="{76B1B48A-44AA-1295-E3AC-9EDAAD265217}"/>
              </a:ext>
            </a:extLst>
          </p:cNvPr>
          <p:cNvSpPr/>
          <p:nvPr/>
        </p:nvSpPr>
        <p:spPr>
          <a:xfrm>
            <a:off x="236560" y="4819492"/>
            <a:ext cx="7480877" cy="718094"/>
          </a:xfrm>
          <a:prstGeom prst="roundRect">
            <a:avLst/>
          </a:prstGeom>
          <a:gradFill flip="none" rotWithShape="1">
            <a:gsLst>
              <a:gs pos="0">
                <a:srgbClr val="18A89A"/>
              </a:gs>
              <a:gs pos="48000">
                <a:schemeClr val="accent4">
                  <a:lumMod val="97000"/>
                  <a:lumOff val="3000"/>
                </a:schemeClr>
              </a:gs>
              <a:gs pos="100000">
                <a:schemeClr val="accent4">
                  <a:lumMod val="60000"/>
                  <a:lumOff val="40000"/>
                </a:schemeClr>
              </a:gs>
            </a:gsLst>
            <a:lin ang="16200000" scaled="1"/>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effectLst>
                  <a:outerShdw blurRad="38100" dist="38100" dir="2700000" algn="tl">
                    <a:srgbClr val="000000">
                      <a:alpha val="43137"/>
                    </a:srgbClr>
                  </a:outerShdw>
                </a:effectLst>
                <a:latin typeface="Aptos" panose="020B0004020202020204" pitchFamily="34" charset="0"/>
              </a:rPr>
              <a:t>Visualizing Insights for Decision-Making</a:t>
            </a:r>
            <a:endParaRPr lang="en-IN" sz="2800" i="1" dirty="0">
              <a:solidFill>
                <a:schemeClr val="dk1"/>
              </a:solidFill>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1468592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381B-9258-8962-158A-C8AC3D0AE697}"/>
              </a:ext>
            </a:extLst>
          </p:cNvPr>
          <p:cNvSpPr>
            <a:spLocks noGrp="1"/>
          </p:cNvSpPr>
          <p:nvPr>
            <p:ph type="title"/>
          </p:nvPr>
        </p:nvSpPr>
        <p:spPr>
          <a:xfrm>
            <a:off x="2732028" y="491689"/>
            <a:ext cx="7193165" cy="369642"/>
          </a:xfrm>
          <a:effectLst>
            <a:outerShdw blurRad="50800" dist="38100" dir="18900000" algn="bl" rotWithShape="0">
              <a:schemeClr val="bg1">
                <a:alpha val="40000"/>
              </a:schemeClr>
            </a:outerShdw>
          </a:effectLst>
        </p:spPr>
        <p:txBody>
          <a:bodyPr vert="horz" lIns="91440" tIns="45720" rIns="91440" bIns="45720" rtlCol="0" anchor="ctr">
            <a:normAutofit fontScale="90000"/>
          </a:bodyPr>
          <a:lstStyle/>
          <a:p>
            <a:pPr algn="ctr"/>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Transactional  Dataset  Overview</a:t>
            </a:r>
          </a:p>
        </p:txBody>
      </p:sp>
      <p:sp>
        <p:nvSpPr>
          <p:cNvPr id="3" name="Content Placeholder 2">
            <a:extLst>
              <a:ext uri="{FF2B5EF4-FFF2-40B4-BE49-F238E27FC236}">
                <a16:creationId xmlns:a16="http://schemas.microsoft.com/office/drawing/2014/main" id="{0A0EAAC9-A5A0-7662-C9CF-63194012D353}"/>
              </a:ext>
            </a:extLst>
          </p:cNvPr>
          <p:cNvSpPr>
            <a:spLocks noGrp="1"/>
          </p:cNvSpPr>
          <p:nvPr>
            <p:ph idx="1"/>
          </p:nvPr>
        </p:nvSpPr>
        <p:spPr>
          <a:xfrm>
            <a:off x="573379" y="3097161"/>
            <a:ext cx="11510465" cy="3667282"/>
          </a:xfrm>
          <a:effectLst>
            <a:outerShdw blurRad="50800" dist="38100" dir="18900000" algn="bl" rotWithShape="0">
              <a:schemeClr val="bg1">
                <a:alpha val="40000"/>
              </a:schemeClr>
            </a:outerShdw>
          </a:effectLst>
        </p:spPr>
        <p:txBody>
          <a:bodyPr>
            <a:noAutofit/>
          </a:bodyPr>
          <a:lstStyle/>
          <a:p>
            <a:pPr marL="0" indent="0" algn="ctr">
              <a:buNone/>
            </a:pP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About the dataset</a:t>
            </a:r>
            <a:br>
              <a:rPr lang="en-US" sz="2000" b="1" dirty="0">
                <a:effectLst>
                  <a:outerShdw blurRad="38100" dist="38100" dir="2700000" algn="tl">
                    <a:srgbClr val="000000">
                      <a:alpha val="43137"/>
                    </a:srgbClr>
                  </a:outerShdw>
                </a:effectLst>
                <a:latin typeface="Aptos" panose="020B0004020202020204" pitchFamily="34" charset="0"/>
              </a:rPr>
            </a:br>
            <a:r>
              <a:rPr lang="en-US" sz="2000" b="1" dirty="0">
                <a:effectLst>
                  <a:outerShdw blurRad="38100" dist="38100" dir="2700000" algn="tl">
                    <a:srgbClr val="000000">
                      <a:alpha val="43137"/>
                    </a:srgbClr>
                  </a:outerShdw>
                </a:effectLst>
                <a:latin typeface="Aptos" panose="020B0004020202020204" pitchFamily="34" charset="0"/>
              </a:rPr>
              <a:t>This dataset contains detailed transactional purchase records capturing customer buying behavior across multiple products and time periods.</a:t>
            </a:r>
            <a:br>
              <a:rPr lang="en-US" sz="2000" b="1" dirty="0">
                <a:effectLst>
                  <a:outerShdw blurRad="38100" dist="38100" dir="2700000" algn="tl">
                    <a:srgbClr val="000000">
                      <a:alpha val="43137"/>
                    </a:srgbClr>
                  </a:outerShdw>
                </a:effectLst>
                <a:latin typeface="Aptos" panose="020B0004020202020204" pitchFamily="34" charset="0"/>
              </a:rPr>
            </a:br>
            <a:r>
              <a:rPr lang="en-US" sz="2000" b="1" dirty="0">
                <a:effectLst>
                  <a:outerShdw blurRad="38100" dist="38100" dir="2700000" algn="tl">
                    <a:srgbClr val="000000">
                      <a:alpha val="43137"/>
                    </a:srgbClr>
                  </a:outerShdw>
                </a:effectLst>
                <a:latin typeface="Aptos" panose="020B0004020202020204" pitchFamily="34" charset="0"/>
              </a:rPr>
              <a:t>It is structured to support purchase pattern analysis, trend identification, and association rule mining.</a:t>
            </a:r>
          </a:p>
          <a:p>
            <a:pPr marL="0" indent="0" algn="ctr">
              <a:buNone/>
            </a:pPr>
            <a:endParaRPr lang="en-US" sz="2000" b="1" dirty="0">
              <a:solidFill>
                <a:schemeClr val="bg1"/>
              </a:solidFill>
              <a:effectLst>
                <a:outerShdw blurRad="38100" dist="38100" dir="2700000" algn="tl">
                  <a:srgbClr val="000000">
                    <a:alpha val="43137"/>
                  </a:srgbClr>
                </a:outerShdw>
              </a:effectLst>
              <a:latin typeface="Aptos" panose="020B0004020202020204" pitchFamily="34" charset="0"/>
            </a:endParaRPr>
          </a:p>
          <a:p>
            <a:pPr marL="0" indent="0">
              <a:buNone/>
            </a:pPr>
            <a:r>
              <a:rPr lang="en-US" sz="19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Key Attributes :-</a:t>
            </a:r>
          </a:p>
          <a:p>
            <a:r>
              <a:rPr lang="en-US" sz="1900" b="1" dirty="0">
                <a:effectLst>
                  <a:outerShdw blurRad="38100" dist="38100" dir="2700000" algn="tl">
                    <a:srgbClr val="000000">
                      <a:alpha val="43137"/>
                    </a:srgbClr>
                  </a:outerShdw>
                </a:effectLst>
                <a:latin typeface="Aptos" panose="020B0004020202020204" pitchFamily="34" charset="0"/>
              </a:rPr>
              <a:t>Transaction ID -Unique Identifier For Each Customer Purchase</a:t>
            </a:r>
          </a:p>
          <a:p>
            <a:r>
              <a:rPr lang="en-US" sz="1700" b="1" dirty="0">
                <a:effectLst>
                  <a:outerShdw blurRad="38100" dist="38100" dir="2700000" algn="tl">
                    <a:srgbClr val="000000">
                      <a:alpha val="43137"/>
                    </a:srgbClr>
                  </a:outerShdw>
                </a:effectLst>
                <a:latin typeface="Aptos" panose="020B0004020202020204" pitchFamily="34" charset="0"/>
              </a:rPr>
              <a:t>Product Name -Item Purchased, Used For Basket And Association Analysis</a:t>
            </a:r>
          </a:p>
          <a:p>
            <a:r>
              <a:rPr lang="en-US" sz="1900" b="1" dirty="0">
                <a:effectLst>
                  <a:outerShdw blurRad="38100" dist="38100" dir="2700000" algn="tl">
                    <a:srgbClr val="000000">
                      <a:alpha val="43137"/>
                    </a:srgbClr>
                  </a:outerShdw>
                </a:effectLst>
                <a:latin typeface="Aptos" panose="020B0004020202020204" pitchFamily="34" charset="0"/>
              </a:rPr>
              <a:t>Quantity - Number Of Units Purchased Per Transaction</a:t>
            </a:r>
          </a:p>
          <a:p>
            <a:r>
              <a:rPr lang="en-US" sz="1900" b="1" dirty="0">
                <a:effectLst>
                  <a:outerShdw blurRad="38100" dist="38100" dir="2700000" algn="tl">
                    <a:srgbClr val="000000">
                      <a:alpha val="43137"/>
                    </a:srgbClr>
                  </a:outerShdw>
                </a:effectLst>
                <a:latin typeface="Aptos" panose="020B0004020202020204" pitchFamily="34" charset="0"/>
              </a:rPr>
              <a:t>Transaction Date  Enables Time-based And Trend Analysis</a:t>
            </a:r>
          </a:p>
          <a:p>
            <a:r>
              <a:rPr lang="en-US" sz="1900" b="1" dirty="0">
                <a:effectLst>
                  <a:outerShdw blurRad="38100" dist="38100" dir="2700000" algn="tl">
                    <a:srgbClr val="000000">
                      <a:alpha val="43137"/>
                    </a:srgbClr>
                  </a:outerShdw>
                </a:effectLst>
                <a:latin typeface="Aptos" panose="020B0004020202020204" pitchFamily="34" charset="0"/>
              </a:rPr>
              <a:t>Price-item Level Pricing Used To Calculate Revenue</a:t>
            </a:r>
          </a:p>
          <a:p>
            <a:r>
              <a:rPr lang="en-US" sz="1900" b="1" dirty="0">
                <a:effectLst>
                  <a:outerShdw blurRad="38100" dist="38100" dir="2700000" algn="tl">
                    <a:srgbClr val="000000">
                      <a:alpha val="43137"/>
                    </a:srgbClr>
                  </a:outerShdw>
                </a:effectLst>
                <a:latin typeface="Aptos" panose="020B0004020202020204" pitchFamily="34" charset="0"/>
              </a:rPr>
              <a:t>Customer ID - Identifies Individual Customers For Behavior Tracking</a:t>
            </a:r>
          </a:p>
          <a:p>
            <a:r>
              <a:rPr lang="en-US" sz="1900" b="1" dirty="0">
                <a:effectLst>
                  <a:outerShdw blurRad="38100" dist="38100" dir="2700000" algn="tl">
                    <a:srgbClr val="000000">
                      <a:alpha val="43137"/>
                    </a:srgbClr>
                  </a:outerShdw>
                </a:effectLst>
                <a:latin typeface="Aptos" panose="020B0004020202020204" pitchFamily="34" charset="0"/>
              </a:rPr>
              <a:t>Country-</a:t>
            </a:r>
            <a:r>
              <a:rPr lang="en-IN" sz="1900" b="1" dirty="0">
                <a:effectLst>
                  <a:outerShdw blurRad="38100" dist="38100" dir="2700000" algn="tl">
                    <a:srgbClr val="000000">
                      <a:alpha val="43137"/>
                    </a:srgbClr>
                  </a:outerShdw>
                </a:effectLst>
                <a:latin typeface="Aptos" panose="020B0004020202020204" pitchFamily="34" charset="0"/>
              </a:rPr>
              <a:t>Customer </a:t>
            </a:r>
            <a:r>
              <a:rPr lang="en-US" sz="1900" b="1" dirty="0">
                <a:effectLst>
                  <a:outerShdw blurRad="38100" dist="38100" dir="2700000" algn="tl">
                    <a:srgbClr val="000000">
                      <a:alpha val="43137"/>
                    </a:srgbClr>
                  </a:outerShdw>
                </a:effectLst>
                <a:latin typeface="Aptos" panose="020B0004020202020204" pitchFamily="34" charset="0"/>
              </a:rPr>
              <a:t>Location For Geographic Performance Analysis</a:t>
            </a:r>
          </a:p>
          <a:p>
            <a:endParaRPr lang="en-US" sz="1900" dirty="0"/>
          </a:p>
          <a:p>
            <a:endParaRPr lang="en-US" sz="2000" dirty="0"/>
          </a:p>
          <a:p>
            <a:endParaRPr lang="en-US" sz="2000" dirty="0"/>
          </a:p>
          <a:p>
            <a:pPr marL="0" indent="0" algn="ctr">
              <a:buNone/>
            </a:pPr>
            <a:endParaRPr lang="en-IN" sz="2000" b="1" dirty="0">
              <a:effectLst>
                <a:outerShdw blurRad="38100" dist="38100" dir="2700000" algn="tl">
                  <a:srgbClr val="000000">
                    <a:alpha val="43137"/>
                  </a:srgbClr>
                </a:outerShdw>
              </a:effectLst>
              <a:latin typeface="Aptos" panose="020B0004020202020204" pitchFamily="34" charset="0"/>
            </a:endParaRPr>
          </a:p>
        </p:txBody>
      </p:sp>
      <p:sp>
        <p:nvSpPr>
          <p:cNvPr id="10" name="Rectangle: Rounded Corners 9">
            <a:extLst>
              <a:ext uri="{FF2B5EF4-FFF2-40B4-BE49-F238E27FC236}">
                <a16:creationId xmlns:a16="http://schemas.microsoft.com/office/drawing/2014/main" id="{D6E04C5B-5F12-9583-A08C-DF224D16A8D9}"/>
              </a:ext>
            </a:extLst>
          </p:cNvPr>
          <p:cNvSpPr/>
          <p:nvPr/>
        </p:nvSpPr>
        <p:spPr>
          <a:xfrm>
            <a:off x="8573732" y="3219989"/>
            <a:ext cx="3618268" cy="3421626"/>
          </a:xfrm>
          <a:prstGeom prst="roundRect">
            <a:avLst/>
          </a:prstGeom>
          <a:ln>
            <a:solidFill>
              <a:schemeClr val="bg2">
                <a:lumMod val="60000"/>
                <a:lumOff val="40000"/>
              </a:schemeClr>
            </a:solidFill>
          </a:ln>
          <a:effectLst>
            <a:outerShdw blurRad="50800" dist="38100" dir="18900000" algn="bl" rotWithShape="0">
              <a:schemeClr val="bg1">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sz="20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Business Value:-</a:t>
            </a:r>
          </a:p>
          <a:p>
            <a:pPr algn="ctr"/>
            <a:r>
              <a:rPr lang="en-US" sz="2000" dirty="0">
                <a:effectLst>
                  <a:outerShdw blurRad="38100" dist="38100" dir="2700000" algn="tl">
                    <a:srgbClr val="000000">
                      <a:alpha val="43137"/>
                    </a:srgbClr>
                  </a:outerShdw>
                </a:effectLst>
                <a:latin typeface="Aptos" panose="020B0004020202020204" pitchFamily="34" charset="0"/>
              </a:rPr>
              <a:t>* Enables Market Basket Analysis (MBA) To Uncover Product Associations</a:t>
            </a:r>
          </a:p>
          <a:p>
            <a:pPr algn="ctr"/>
            <a:r>
              <a:rPr lang="en-US" sz="2000" dirty="0">
                <a:effectLst>
                  <a:outerShdw blurRad="38100" dist="38100" dir="2700000" algn="tl">
                    <a:srgbClr val="000000">
                      <a:alpha val="43137"/>
                    </a:srgbClr>
                  </a:outerShdw>
                </a:effectLst>
                <a:latin typeface="Aptos" panose="020B0004020202020204" pitchFamily="34" charset="0"/>
              </a:rPr>
              <a:t>* Supports Country-wise Sales And Demand Analysis</a:t>
            </a:r>
          </a:p>
          <a:p>
            <a:pPr algn="ctr"/>
            <a:r>
              <a:rPr lang="en-US" sz="2000" dirty="0">
                <a:effectLst>
                  <a:outerShdw blurRad="38100" dist="38100" dir="2700000" algn="tl">
                    <a:srgbClr val="000000">
                      <a:alpha val="43137"/>
                    </a:srgbClr>
                  </a:outerShdw>
                </a:effectLst>
                <a:latin typeface="Aptos" panose="020B0004020202020204" pitchFamily="34" charset="0"/>
              </a:rPr>
              <a:t>* Helps Analyze Customer-level Purchasing Patterns</a:t>
            </a:r>
          </a:p>
          <a:p>
            <a:pPr algn="ctr"/>
            <a:r>
              <a:rPr lang="en-US" sz="2000" dirty="0">
                <a:effectLst>
                  <a:outerShdw blurRad="38100" dist="38100" dir="2700000" algn="tl">
                    <a:srgbClr val="000000">
                      <a:alpha val="43137"/>
                    </a:srgbClr>
                  </a:outerShdw>
                </a:effectLst>
                <a:latin typeface="Aptos" panose="020B0004020202020204" pitchFamily="34" charset="0"/>
              </a:rPr>
              <a:t>* Provides Insights For Cross-selling, Bundling, And Revenue Optimization</a:t>
            </a:r>
          </a:p>
        </p:txBody>
      </p:sp>
    </p:spTree>
    <p:extLst>
      <p:ext uri="{BB962C8B-B14F-4D97-AF65-F5344CB8AC3E}">
        <p14:creationId xmlns:p14="http://schemas.microsoft.com/office/powerpoint/2010/main" val="2639254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3EE-E6F5-83E1-8F5D-A62E4246B196}"/>
              </a:ext>
            </a:extLst>
          </p:cNvPr>
          <p:cNvSpPr>
            <a:spLocks noGrp="1"/>
          </p:cNvSpPr>
          <p:nvPr>
            <p:ph type="title"/>
          </p:nvPr>
        </p:nvSpPr>
        <p:spPr>
          <a:xfrm>
            <a:off x="2966269" y="776368"/>
            <a:ext cx="5866170" cy="840027"/>
          </a:xfrm>
          <a:effectLst>
            <a:outerShdw blurRad="50800" dist="38100" dir="18900000" algn="bl" rotWithShape="0">
              <a:schemeClr val="bg1">
                <a:alpha val="40000"/>
              </a:schemeClr>
            </a:outerShdw>
          </a:effectLst>
        </p:spPr>
        <p:txBody>
          <a:bodyPr>
            <a:noAutofit/>
          </a:bodyPr>
          <a:lstStyle/>
          <a:p>
            <a:r>
              <a:rPr lang="en-IN" b="1" cap="none" dirty="0">
                <a:solidFill>
                  <a:srgbClr val="FF0000"/>
                </a:solidFill>
                <a:effectLst>
                  <a:outerShdw blurRad="38100" dist="38100" dir="2700000" algn="tl">
                    <a:srgbClr val="000000">
                      <a:alpha val="43137"/>
                    </a:srgbClr>
                  </a:outerShdw>
                </a:effectLst>
                <a:latin typeface="Aptos" panose="020B0004020202020204" pitchFamily="34" charset="0"/>
              </a:rPr>
              <a:t>Tools &amp; Technologies Used</a:t>
            </a:r>
            <a:br>
              <a:rPr lang="en-IN" b="1" i="1" cap="none" dirty="0">
                <a:solidFill>
                  <a:srgbClr val="FF0000"/>
                </a:solidFill>
                <a:effectLst>
                  <a:outerShdw blurRad="38100" dist="38100" dir="2700000" algn="tl">
                    <a:srgbClr val="000000">
                      <a:alpha val="43137"/>
                    </a:srgbClr>
                  </a:outerShdw>
                </a:effectLst>
                <a:latin typeface="Aptos" panose="020B0004020202020204" pitchFamily="34" charset="0"/>
              </a:rPr>
            </a:br>
            <a:endParaRPr lang="en-IN" b="1" cap="none" dirty="0">
              <a:solidFill>
                <a:srgbClr val="FF0000"/>
              </a:solidFill>
              <a:effectLst>
                <a:outerShdw blurRad="38100" dist="38100" dir="2700000" algn="tl">
                  <a:srgbClr val="000000">
                    <a:alpha val="43137"/>
                  </a:srgbClr>
                </a:outerShdw>
              </a:effectLst>
              <a:latin typeface="Aptos" panose="020B0004020202020204" pitchFamily="34" charset="0"/>
            </a:endParaRPr>
          </a:p>
        </p:txBody>
      </p:sp>
      <p:pic>
        <p:nvPicPr>
          <p:cNvPr id="5" name="Picture 2" descr="Data cleaning - Free electronics icons">
            <a:extLst>
              <a:ext uri="{FF2B5EF4-FFF2-40B4-BE49-F238E27FC236}">
                <a16:creationId xmlns:a16="http://schemas.microsoft.com/office/drawing/2014/main" id="{0093FAEF-C764-988C-5B74-F41E68573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5" y="98322"/>
            <a:ext cx="1666226" cy="125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4" descr="Excel Logo PNG Transparent Images">
            <a:extLst>
              <a:ext uri="{FF2B5EF4-FFF2-40B4-BE49-F238E27FC236}">
                <a16:creationId xmlns:a16="http://schemas.microsoft.com/office/drawing/2014/main" id="{6AE58EAB-ACF5-5D71-8F1C-5F377C4B0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15" y="5308042"/>
            <a:ext cx="1624662" cy="1371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Power BI Logo, symbol, meaning, history ...">
            <a:extLst>
              <a:ext uri="{FF2B5EF4-FFF2-40B4-BE49-F238E27FC236}">
                <a16:creationId xmlns:a16="http://schemas.microsoft.com/office/drawing/2014/main" id="{0E5B5FB3-30A5-45BA-629B-A739D66DE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328" y="5308042"/>
            <a:ext cx="1863827" cy="125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A8ABF24-4D23-4221-2E81-D54360AA9717}"/>
              </a:ext>
            </a:extLst>
          </p:cNvPr>
          <p:cNvPicPr>
            <a:picLocks noChangeAspect="1"/>
          </p:cNvPicPr>
          <p:nvPr/>
        </p:nvPicPr>
        <p:blipFill>
          <a:blip r:embed="rId5"/>
          <a:stretch>
            <a:fillRect/>
          </a:stretch>
        </p:blipFill>
        <p:spPr>
          <a:xfrm>
            <a:off x="10021328" y="112530"/>
            <a:ext cx="2056667" cy="1371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Content Placeholder 13">
            <a:extLst>
              <a:ext uri="{FF2B5EF4-FFF2-40B4-BE49-F238E27FC236}">
                <a16:creationId xmlns:a16="http://schemas.microsoft.com/office/drawing/2014/main" id="{0421F032-4AFD-B81E-06C5-E9A79281EE18}"/>
              </a:ext>
            </a:extLst>
          </p:cNvPr>
          <p:cNvSpPr>
            <a:spLocks noGrp="1"/>
          </p:cNvSpPr>
          <p:nvPr>
            <p:ph idx="1"/>
          </p:nvPr>
        </p:nvSpPr>
        <p:spPr>
          <a:xfrm>
            <a:off x="1780231" y="1616395"/>
            <a:ext cx="4552336" cy="1866593"/>
          </a:xfrm>
          <a:prstGeom prst="roundRect">
            <a:avLst/>
          </a:prstGeom>
          <a:effectLst>
            <a:outerShdw blurRad="50800" dist="38100" dir="18900000" algn="bl" rotWithShape="0">
              <a:prstClr val="black">
                <a:alpha val="40000"/>
              </a:prstClr>
            </a:outerShdw>
          </a:effectLst>
        </p:spPr>
        <p:style>
          <a:lnRef idx="2">
            <a:schemeClr val="dk1">
              <a:shade val="15000"/>
            </a:schemeClr>
          </a:lnRef>
          <a:fillRef idx="1002">
            <a:schemeClr val="dk2"/>
          </a:fillRef>
          <a:effectRef idx="0">
            <a:schemeClr val="dk1"/>
          </a:effectRef>
          <a:fontRef idx="minor">
            <a:schemeClr val="lt1"/>
          </a:fontRef>
        </p:style>
        <p:txBody>
          <a:bodyPr rtlCol="0" anchor="ctr">
            <a:normAutofit fontScale="25000" lnSpcReduction="20000"/>
          </a:bodyPr>
          <a:lstStyle/>
          <a:p>
            <a:pPr marL="0" indent="0" algn="ctr">
              <a:buNone/>
            </a:pPr>
            <a:r>
              <a:rPr lang="en-IN" sz="7200"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1.MYSQL:-</a:t>
            </a:r>
          </a:p>
          <a:p>
            <a:pPr marL="0" indent="0" algn="ctr">
              <a:buNone/>
            </a:pPr>
            <a:r>
              <a:rPr lang="en-IN" sz="7200" b="1" dirty="0">
                <a:effectLst>
                  <a:outerShdw blurRad="38100" dist="38100" dir="2700000" algn="tl">
                    <a:srgbClr val="000000">
                      <a:alpha val="43137"/>
                    </a:srgbClr>
                  </a:outerShdw>
                </a:effectLst>
                <a:latin typeface="Aptos" panose="020B0004020202020204" pitchFamily="34" charset="0"/>
              </a:rPr>
              <a:t>DATA IMPORT &amp; STORAGE</a:t>
            </a:r>
          </a:p>
          <a:p>
            <a:pPr marL="0" indent="0" algn="ctr">
              <a:buNone/>
            </a:pPr>
            <a:r>
              <a:rPr lang="en-IN" sz="7200" b="1" dirty="0">
                <a:effectLst>
                  <a:outerShdw blurRad="38100" dist="38100" dir="2700000" algn="tl">
                    <a:srgbClr val="000000">
                      <a:alpha val="43137"/>
                    </a:srgbClr>
                  </a:outerShdw>
                </a:effectLst>
                <a:latin typeface="Aptos" panose="020B0004020202020204" pitchFamily="34" charset="0"/>
              </a:rPr>
              <a:t>SQL-BASED EDA AND DATA VALIDATION</a:t>
            </a:r>
          </a:p>
          <a:p>
            <a:pPr marL="0" indent="0" algn="ctr">
              <a:buNone/>
            </a:pPr>
            <a:r>
              <a:rPr lang="en-IN" sz="7200" b="1" dirty="0">
                <a:effectLst>
                  <a:outerShdw blurRad="38100" dist="38100" dir="2700000" algn="tl">
                    <a:srgbClr val="000000">
                      <a:alpha val="43137"/>
                    </a:srgbClr>
                  </a:outerShdw>
                </a:effectLst>
                <a:latin typeface="Aptos" panose="020B0004020202020204" pitchFamily="34" charset="0"/>
              </a:rPr>
              <a:t>TRANSACTION DATA TRANSFORMED INTO INVOICE–ITEM FORMAT</a:t>
            </a:r>
          </a:p>
          <a:p>
            <a:pPr algn="ctr"/>
            <a:endParaRPr lang="en-IN" sz="2400" b="1" dirty="0">
              <a:solidFill>
                <a:schemeClr val="tx1"/>
              </a:solidFill>
              <a:latin typeface="Aptos" panose="020B0004020202020204" pitchFamily="34" charset="0"/>
            </a:endParaRPr>
          </a:p>
        </p:txBody>
      </p:sp>
      <p:sp>
        <p:nvSpPr>
          <p:cNvPr id="16" name="Rectangle: Rounded Corners 15">
            <a:extLst>
              <a:ext uri="{FF2B5EF4-FFF2-40B4-BE49-F238E27FC236}">
                <a16:creationId xmlns:a16="http://schemas.microsoft.com/office/drawing/2014/main" id="{F7734DB3-9E2A-41EE-0E8A-6362EAD6BBFE}"/>
              </a:ext>
            </a:extLst>
          </p:cNvPr>
          <p:cNvSpPr/>
          <p:nvPr/>
        </p:nvSpPr>
        <p:spPr>
          <a:xfrm>
            <a:off x="1681178" y="3637868"/>
            <a:ext cx="4682292" cy="1616433"/>
          </a:xfrm>
          <a:prstGeom prst="roundRect">
            <a:avLst/>
          </a:prstGeom>
          <a:effectLst>
            <a:outerShdw blurRad="50800" dist="38100" dir="18900000" algn="bl" rotWithShape="0">
              <a:schemeClr val="bg1">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2. ADVANCED EXCEL:-</a:t>
            </a:r>
          </a:p>
          <a:p>
            <a:pPr algn="ctr"/>
            <a:r>
              <a:rPr lang="en-US" b="1" dirty="0">
                <a:effectLst>
                  <a:outerShdw blurRad="38100" dist="38100" dir="2700000" algn="tl">
                    <a:srgbClr val="000000">
                      <a:alpha val="43137"/>
                    </a:srgbClr>
                  </a:outerShdw>
                </a:effectLst>
                <a:latin typeface="Aptos" panose="020B0004020202020204" pitchFamily="34" charset="0"/>
              </a:rPr>
              <a:t>MISSING VALUE &amp; DUPLICATE CHECKS</a:t>
            </a:r>
          </a:p>
          <a:p>
            <a:pPr algn="ctr"/>
            <a:r>
              <a:rPr lang="en-US" b="1" dirty="0">
                <a:effectLst>
                  <a:outerShdw blurRad="38100" dist="38100" dir="2700000" algn="tl">
                    <a:srgbClr val="000000">
                      <a:alpha val="43137"/>
                    </a:srgbClr>
                  </a:outerShdw>
                </a:effectLst>
                <a:latin typeface="Aptos" panose="020B0004020202020204" pitchFamily="34" charset="0"/>
              </a:rPr>
              <a:t>INVOICE-LEVEL OUTLIER DETECTION (IQR METHOD)</a:t>
            </a:r>
          </a:p>
          <a:p>
            <a:pPr algn="ctr"/>
            <a:r>
              <a:rPr lang="en-US" b="1" dirty="0">
                <a:effectLst>
                  <a:outerShdw blurRad="38100" dist="38100" dir="2700000" algn="tl">
                    <a:srgbClr val="000000">
                      <a:alpha val="43137"/>
                    </a:srgbClr>
                  </a:outerShdw>
                </a:effectLst>
                <a:latin typeface="Aptos" panose="020B0004020202020204" pitchFamily="34" charset="0"/>
              </a:rPr>
              <a:t>PIVOT TABLES &amp; VALIDATION ANALYSIS</a:t>
            </a:r>
          </a:p>
        </p:txBody>
      </p:sp>
      <p:sp>
        <p:nvSpPr>
          <p:cNvPr id="17" name="Rectangle: Rounded Corners 16">
            <a:extLst>
              <a:ext uri="{FF2B5EF4-FFF2-40B4-BE49-F238E27FC236}">
                <a16:creationId xmlns:a16="http://schemas.microsoft.com/office/drawing/2014/main" id="{1EA255E3-A08A-6894-6FD3-60A766C2DEEA}"/>
              </a:ext>
            </a:extLst>
          </p:cNvPr>
          <p:cNvSpPr/>
          <p:nvPr/>
        </p:nvSpPr>
        <p:spPr>
          <a:xfrm>
            <a:off x="7050007" y="1616394"/>
            <a:ext cx="4301199" cy="1812605"/>
          </a:xfrm>
          <a:prstGeom prst="roundRect">
            <a:avLst/>
          </a:prstGeom>
          <a:effectLst>
            <a:outerShdw blurRad="50800" dist="38100" dir="18900000" algn="bl" rotWithShape="0">
              <a:schemeClr val="bg1">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b="1" dirty="0">
                <a:solidFill>
                  <a:srgbClr val="FFFF00"/>
                </a:solidFill>
                <a:effectLst>
                  <a:outerShdw blurRad="38100" dist="38100" dir="2700000" algn="tl">
                    <a:srgbClr val="000000">
                      <a:alpha val="43137"/>
                    </a:srgbClr>
                  </a:outerShdw>
                </a:effectLst>
                <a:highlight>
                  <a:srgbClr val="231D3F"/>
                </a:highlight>
              </a:rPr>
              <a:t>3. PYTHON (APRIORI ALGORITHM):-</a:t>
            </a:r>
          </a:p>
          <a:p>
            <a:pPr algn="ctr"/>
            <a:r>
              <a:rPr lang="en-US" b="1" dirty="0">
                <a:effectLst>
                  <a:outerShdw blurRad="38100" dist="38100" dir="2700000" algn="tl">
                    <a:srgbClr val="000000">
                      <a:alpha val="43137"/>
                    </a:srgbClr>
                  </a:outerShdw>
                </a:effectLst>
              </a:rPr>
              <a:t>MARKET BASKET ANALYSIS PERFORMED</a:t>
            </a:r>
          </a:p>
          <a:p>
            <a:pPr algn="ctr"/>
            <a:r>
              <a:rPr lang="en-US" b="1" dirty="0">
                <a:effectLst>
                  <a:outerShdw blurRad="38100" dist="38100" dir="2700000" algn="tl">
                    <a:srgbClr val="000000">
                      <a:alpha val="43137"/>
                    </a:srgbClr>
                  </a:outerShdw>
                </a:effectLst>
              </a:rPr>
              <a:t>FREQUENT ITEMSETS &amp; ASSOCIATION RULES GENERATED</a:t>
            </a:r>
          </a:p>
          <a:p>
            <a:pPr algn="ctr"/>
            <a:r>
              <a:rPr lang="en-US" b="1" dirty="0">
                <a:effectLst>
                  <a:outerShdw blurRad="38100" dist="38100" dir="2700000" algn="tl">
                    <a:srgbClr val="000000">
                      <a:alpha val="43137"/>
                    </a:srgbClr>
                  </a:outerShdw>
                </a:effectLst>
              </a:rPr>
              <a:t>STRONG RULES FILTERED USING SUPPORT, CONFIDENCE &amp; LIFT</a:t>
            </a:r>
          </a:p>
        </p:txBody>
      </p:sp>
      <p:sp>
        <p:nvSpPr>
          <p:cNvPr id="18" name="Rectangle: Rounded Corners 17">
            <a:extLst>
              <a:ext uri="{FF2B5EF4-FFF2-40B4-BE49-F238E27FC236}">
                <a16:creationId xmlns:a16="http://schemas.microsoft.com/office/drawing/2014/main" id="{FBB37383-97B9-A0B3-D890-1D21232C41B7}"/>
              </a:ext>
            </a:extLst>
          </p:cNvPr>
          <p:cNvSpPr/>
          <p:nvPr/>
        </p:nvSpPr>
        <p:spPr>
          <a:xfrm>
            <a:off x="7050007" y="3566449"/>
            <a:ext cx="4409624" cy="1687852"/>
          </a:xfrm>
          <a:prstGeom prst="roundRect">
            <a:avLst/>
          </a:prstGeom>
          <a:effectLst>
            <a:outerShdw blurRad="50800" dist="38100" dir="18900000" algn="bl" rotWithShape="0">
              <a:schemeClr val="bg1">
                <a:alpha val="40000"/>
              </a:schemeClr>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algn="ctr"/>
            <a:r>
              <a:rPr lang="en-US" b="1" dirty="0">
                <a:solidFill>
                  <a:srgbClr val="FFFF00"/>
                </a:solidFill>
                <a:effectLst>
                  <a:outerShdw blurRad="38100" dist="38100" dir="2700000" algn="tl">
                    <a:srgbClr val="000000">
                      <a:alpha val="43137"/>
                    </a:srgbClr>
                  </a:outerShdw>
                </a:effectLst>
                <a:highlight>
                  <a:srgbClr val="231D3F"/>
                </a:highlight>
              </a:rPr>
              <a:t>4. POWER BI:-</a:t>
            </a:r>
          </a:p>
          <a:p>
            <a:pPr algn="ctr"/>
            <a:r>
              <a:rPr lang="en-US" b="1" dirty="0">
                <a:effectLst>
                  <a:outerShdw blurRad="38100" dist="38100" dir="2700000" algn="tl">
                    <a:srgbClr val="000000">
                      <a:alpha val="43137"/>
                    </a:srgbClr>
                  </a:outerShdw>
                </a:effectLst>
              </a:rPr>
              <a:t>INTERACTIVE DASHBOARDS CREATED</a:t>
            </a:r>
          </a:p>
          <a:p>
            <a:pPr algn="ctr"/>
            <a:r>
              <a:rPr lang="en-US" b="1" dirty="0">
                <a:effectLst>
                  <a:outerShdw blurRad="38100" dist="38100" dir="2700000" algn="tl">
                    <a:srgbClr val="000000">
                      <a:alpha val="43137"/>
                    </a:srgbClr>
                  </a:outerShdw>
                </a:effectLst>
              </a:rPr>
              <a:t>SALES ANALYSIS WITH &amp; WITHOUT OUTLIERS</a:t>
            </a:r>
          </a:p>
          <a:p>
            <a:pPr algn="ctr"/>
            <a:r>
              <a:rPr lang="en-US" b="1" dirty="0">
                <a:effectLst>
                  <a:outerShdw blurRad="38100" dist="38100" dir="2700000" algn="tl">
                    <a:srgbClr val="000000">
                      <a:alpha val="43137"/>
                    </a:srgbClr>
                  </a:outerShdw>
                </a:effectLst>
              </a:rPr>
              <a:t>BUSINESS INSIGHTS VISUALIZED FOR STAKEHOLDERS</a:t>
            </a:r>
          </a:p>
        </p:txBody>
      </p:sp>
    </p:spTree>
    <p:extLst>
      <p:ext uri="{BB962C8B-B14F-4D97-AF65-F5344CB8AC3E}">
        <p14:creationId xmlns:p14="http://schemas.microsoft.com/office/powerpoint/2010/main" val="4117543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0119-2674-ECBC-59C1-1645242329BE}"/>
              </a:ext>
            </a:extLst>
          </p:cNvPr>
          <p:cNvSpPr>
            <a:spLocks noGrp="1"/>
          </p:cNvSpPr>
          <p:nvPr>
            <p:ph type="title"/>
          </p:nvPr>
        </p:nvSpPr>
        <p:spPr>
          <a:xfrm>
            <a:off x="2737413" y="326583"/>
            <a:ext cx="6717174" cy="872840"/>
          </a:xfrm>
          <a:effectLst>
            <a:outerShdw blurRad="50800" dist="38100" dir="18900000" algn="bl" rotWithShape="0">
              <a:schemeClr val="bg1">
                <a:alpha val="40000"/>
              </a:schemeClr>
            </a:outerShdw>
          </a:effectLst>
        </p:spPr>
        <p:txBody>
          <a:bodyPr>
            <a:normAutofit fontScale="90000"/>
          </a:bodyPr>
          <a:lstStyle/>
          <a:p>
            <a:pPr algn="ctr"/>
            <a:r>
              <a:rPr lang="en-US" b="1" cap="none" dirty="0">
                <a:solidFill>
                  <a:srgbClr val="FF0000"/>
                </a:solidFill>
                <a:effectLst>
                  <a:outerShdw blurRad="38100" dist="38100" dir="2700000" algn="tl">
                    <a:srgbClr val="000000">
                      <a:alpha val="43137"/>
                    </a:srgbClr>
                  </a:outerShdw>
                </a:effectLst>
                <a:latin typeface="Aptos" panose="020B0004020202020204" pitchFamily="34" charset="0"/>
              </a:rPr>
              <a:t>Data Preparation Workflow</a:t>
            </a:r>
            <a:br>
              <a:rPr lang="en-US" b="1" cap="none" dirty="0">
                <a:effectLst>
                  <a:outerShdw blurRad="38100" dist="38100" dir="2700000" algn="tl">
                    <a:srgbClr val="000000">
                      <a:alpha val="43137"/>
                    </a:srgbClr>
                  </a:outerShdw>
                </a:effectLst>
                <a:latin typeface="Aptos" panose="020B0004020202020204" pitchFamily="34" charset="0"/>
              </a:rPr>
            </a:br>
            <a:endParaRPr lang="en-IN" b="1" cap="none" dirty="0">
              <a:effectLst>
                <a:outerShdw blurRad="38100" dist="38100" dir="2700000" algn="tl">
                  <a:srgbClr val="000000">
                    <a:alpha val="43137"/>
                  </a:srgbClr>
                </a:outerShdw>
              </a:effectLst>
              <a:latin typeface="Aptos" panose="020B0004020202020204" pitchFamily="34" charset="0"/>
            </a:endParaRPr>
          </a:p>
        </p:txBody>
      </p:sp>
      <p:sp>
        <p:nvSpPr>
          <p:cNvPr id="5" name="Content Placeholder 4">
            <a:extLst>
              <a:ext uri="{FF2B5EF4-FFF2-40B4-BE49-F238E27FC236}">
                <a16:creationId xmlns:a16="http://schemas.microsoft.com/office/drawing/2014/main" id="{D45EBE6B-FA5D-3A7E-41C9-BBBC81A718FF}"/>
              </a:ext>
            </a:extLst>
          </p:cNvPr>
          <p:cNvSpPr>
            <a:spLocks noGrp="1"/>
          </p:cNvSpPr>
          <p:nvPr>
            <p:ph idx="1"/>
          </p:nvPr>
        </p:nvSpPr>
        <p:spPr>
          <a:xfrm>
            <a:off x="8474313" y="3348111"/>
            <a:ext cx="2617455" cy="1563328"/>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IN" sz="2000" b="1" dirty="0">
                <a:effectLst>
                  <a:outerShdw blurRad="38100" dist="38100" dir="2700000" algn="tl">
                    <a:srgbClr val="000000">
                      <a:alpha val="43137"/>
                    </a:srgbClr>
                  </a:outerShdw>
                </a:effectLst>
              </a:rPr>
              <a:t>PATTERN ANALYSIS (PYTHON)</a:t>
            </a:r>
            <a:endParaRPr lang="en-IN" sz="2000" b="1" dirty="0">
              <a:solidFill>
                <a:schemeClr val="bg1"/>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1C2ADF35-22A1-65E3-B517-14B8FA76A325}"/>
              </a:ext>
            </a:extLst>
          </p:cNvPr>
          <p:cNvSpPr/>
          <p:nvPr/>
        </p:nvSpPr>
        <p:spPr>
          <a:xfrm>
            <a:off x="101857" y="1312481"/>
            <a:ext cx="2971800" cy="1413164"/>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effectLst>
                  <a:outerShdw blurRad="38100" dist="38100" dir="2700000" algn="tl">
                    <a:srgbClr val="000000">
                      <a:alpha val="43137"/>
                    </a:srgbClr>
                  </a:outerShdw>
                </a:effectLst>
              </a:rPr>
              <a:t>DATA COLLECTION &amp; STORAGE (MYSQL)</a:t>
            </a:r>
            <a:endParaRPr lang="en-IN" sz="2000" b="1" dirty="0">
              <a:solidFill>
                <a:schemeClr val="bg1"/>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EE8C9D49-44D7-5CF7-32E8-5880DCA11198}"/>
              </a:ext>
            </a:extLst>
          </p:cNvPr>
          <p:cNvSpPr/>
          <p:nvPr/>
        </p:nvSpPr>
        <p:spPr>
          <a:xfrm>
            <a:off x="8408656" y="1156406"/>
            <a:ext cx="2505150" cy="132132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chemeClr val="bg1"/>
                </a:solidFill>
                <a:effectLst>
                  <a:outerShdw blurRad="38100" dist="38100" dir="2700000" algn="tl">
                    <a:srgbClr val="000000">
                      <a:alpha val="43137"/>
                    </a:srgbClr>
                  </a:outerShdw>
                </a:effectLst>
              </a:rPr>
              <a:t>EXPORT TO</a:t>
            </a:r>
          </a:p>
          <a:p>
            <a:pPr algn="ctr"/>
            <a:r>
              <a:rPr lang="en-US" sz="2000" b="1" dirty="0">
                <a:solidFill>
                  <a:schemeClr val="bg1"/>
                </a:solidFill>
                <a:effectLst>
                  <a:outerShdw blurRad="38100" dist="38100" dir="2700000" algn="tl">
                    <a:srgbClr val="000000">
                      <a:alpha val="43137"/>
                    </a:srgbClr>
                  </a:outerShdw>
                </a:effectLst>
              </a:rPr>
              <a:t>EXCEL/CSV</a:t>
            </a:r>
            <a:endParaRPr lang="en-IN" sz="2000" b="1" dirty="0">
              <a:solidFill>
                <a:schemeClr val="bg1"/>
              </a:solidFill>
              <a:effectLst>
                <a:outerShdw blurRad="38100" dist="38100" dir="2700000" algn="tl">
                  <a:srgbClr val="000000">
                    <a:alpha val="43137"/>
                  </a:srgbClr>
                </a:outerShdw>
              </a:effectLst>
            </a:endParaRPr>
          </a:p>
        </p:txBody>
      </p:sp>
      <p:sp>
        <p:nvSpPr>
          <p:cNvPr id="8" name="Oval 7">
            <a:extLst>
              <a:ext uri="{FF2B5EF4-FFF2-40B4-BE49-F238E27FC236}">
                <a16:creationId xmlns:a16="http://schemas.microsoft.com/office/drawing/2014/main" id="{818F6052-A5CC-C657-E77E-DC6C72DA85FE}"/>
              </a:ext>
            </a:extLst>
          </p:cNvPr>
          <p:cNvSpPr/>
          <p:nvPr/>
        </p:nvSpPr>
        <p:spPr>
          <a:xfrm>
            <a:off x="4304285" y="1312480"/>
            <a:ext cx="2804438"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DATA CLEANING &amp; PREPARATION (SQL + EXCEL)</a:t>
            </a:r>
            <a:endParaRPr lang="en-IN" sz="2000" b="1" dirty="0">
              <a:solidFill>
                <a:schemeClr val="bg1"/>
              </a:solidFill>
              <a:effectLst>
                <a:outerShdw blurRad="38100" dist="38100" dir="2700000" algn="tl">
                  <a:srgbClr val="000000">
                    <a:alpha val="43137"/>
                  </a:srgbClr>
                </a:outerShdw>
              </a:effectLst>
            </a:endParaRPr>
          </a:p>
        </p:txBody>
      </p:sp>
      <p:sp>
        <p:nvSpPr>
          <p:cNvPr id="9" name="Oval 8">
            <a:extLst>
              <a:ext uri="{FF2B5EF4-FFF2-40B4-BE49-F238E27FC236}">
                <a16:creationId xmlns:a16="http://schemas.microsoft.com/office/drawing/2014/main" id="{5328640D-F365-8484-86E1-2B48CE95A08D}"/>
              </a:ext>
            </a:extLst>
          </p:cNvPr>
          <p:cNvSpPr/>
          <p:nvPr/>
        </p:nvSpPr>
        <p:spPr>
          <a:xfrm>
            <a:off x="4300892" y="3318137"/>
            <a:ext cx="2768216"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effectLst>
                  <a:outerShdw blurRad="38100" dist="38100" dir="2700000" algn="tl">
                    <a:srgbClr val="000000">
                      <a:alpha val="43137"/>
                    </a:srgbClr>
                  </a:outerShdw>
                </a:effectLst>
              </a:rPr>
              <a:t>APRIORI ALGORITHM</a:t>
            </a:r>
          </a:p>
          <a:p>
            <a:pPr algn="ctr"/>
            <a:r>
              <a:rPr lang="en-IN" sz="2000" b="1" dirty="0">
                <a:effectLst>
                  <a:outerShdw blurRad="38100" dist="38100" dir="2700000" algn="tl">
                    <a:srgbClr val="000000">
                      <a:alpha val="43137"/>
                    </a:srgbClr>
                  </a:outerShdw>
                </a:effectLst>
              </a:rPr>
              <a:t>(PYTHON)</a:t>
            </a:r>
            <a:endParaRPr lang="en-IN" sz="2000" b="1" dirty="0">
              <a:solidFill>
                <a:schemeClr val="bg1"/>
              </a:solidFill>
              <a:effectLst>
                <a:outerShdw blurRad="38100" dist="38100" dir="2700000" algn="tl">
                  <a:srgbClr val="000000">
                    <a:alpha val="43137"/>
                  </a:srgbClr>
                </a:outerShdw>
              </a:effectLst>
            </a:endParaRPr>
          </a:p>
        </p:txBody>
      </p:sp>
      <p:sp>
        <p:nvSpPr>
          <p:cNvPr id="10" name="Arrow: Right 9">
            <a:extLst>
              <a:ext uri="{FF2B5EF4-FFF2-40B4-BE49-F238E27FC236}">
                <a16:creationId xmlns:a16="http://schemas.microsoft.com/office/drawing/2014/main" id="{E41D4980-4C44-3EA3-93B4-3B729665FA83}"/>
              </a:ext>
            </a:extLst>
          </p:cNvPr>
          <p:cNvSpPr/>
          <p:nvPr/>
        </p:nvSpPr>
        <p:spPr>
          <a:xfrm>
            <a:off x="3103652" y="173434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06915786-9397-ABBC-8E64-4F6C9F00906C}"/>
              </a:ext>
            </a:extLst>
          </p:cNvPr>
          <p:cNvSpPr/>
          <p:nvPr/>
        </p:nvSpPr>
        <p:spPr>
          <a:xfrm>
            <a:off x="7138719" y="1672256"/>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Down 12">
            <a:extLst>
              <a:ext uri="{FF2B5EF4-FFF2-40B4-BE49-F238E27FC236}">
                <a16:creationId xmlns:a16="http://schemas.microsoft.com/office/drawing/2014/main" id="{350B126A-8536-AB17-7EFA-D8A2E57DF90B}"/>
              </a:ext>
            </a:extLst>
          </p:cNvPr>
          <p:cNvSpPr/>
          <p:nvPr/>
        </p:nvSpPr>
        <p:spPr>
          <a:xfrm>
            <a:off x="9528464" y="2507465"/>
            <a:ext cx="509154" cy="810672"/>
          </a:xfrm>
          <a:prstGeom prst="down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 13">
            <a:extLst>
              <a:ext uri="{FF2B5EF4-FFF2-40B4-BE49-F238E27FC236}">
                <a16:creationId xmlns:a16="http://schemas.microsoft.com/office/drawing/2014/main" id="{CC280E77-EDE5-8255-669D-1943CE62C4C7}"/>
              </a:ext>
            </a:extLst>
          </p:cNvPr>
          <p:cNvSpPr/>
          <p:nvPr/>
        </p:nvSpPr>
        <p:spPr>
          <a:xfrm>
            <a:off x="7161235" y="3714509"/>
            <a:ext cx="1313078" cy="546961"/>
          </a:xfrm>
          <a:prstGeom prst="lef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12E3CA9-3DC1-3A28-E976-EA25854DB96F}"/>
              </a:ext>
            </a:extLst>
          </p:cNvPr>
          <p:cNvSpPr/>
          <p:nvPr/>
        </p:nvSpPr>
        <p:spPr>
          <a:xfrm>
            <a:off x="329547" y="5538244"/>
            <a:ext cx="2744110" cy="1221434"/>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effectLst>
                  <a:outerShdw blurRad="38100" dist="38100" dir="2700000" algn="tl">
                    <a:srgbClr val="000000">
                      <a:alpha val="43137"/>
                    </a:srgbClr>
                  </a:outerShdw>
                </a:effectLst>
              </a:rPr>
              <a:t>VISUALIZATION &amp; INSIGHTS (POWER BI)</a:t>
            </a:r>
            <a:endParaRPr lang="en-IN" sz="2000" b="1" dirty="0">
              <a:solidFill>
                <a:schemeClr val="bg1"/>
              </a:solidFill>
              <a:effectLst>
                <a:outerShdw blurRad="38100" dist="38100" dir="2700000" algn="tl">
                  <a:srgbClr val="000000">
                    <a:alpha val="43137"/>
                  </a:srgbClr>
                </a:outerShdw>
              </a:effectLst>
            </a:endParaRPr>
          </a:p>
        </p:txBody>
      </p:sp>
      <p:sp>
        <p:nvSpPr>
          <p:cNvPr id="17" name="Arrow: Left 16">
            <a:extLst>
              <a:ext uri="{FF2B5EF4-FFF2-40B4-BE49-F238E27FC236}">
                <a16:creationId xmlns:a16="http://schemas.microsoft.com/office/drawing/2014/main" id="{B0294F71-6156-6443-4283-1F28AC1FA837}"/>
              </a:ext>
            </a:extLst>
          </p:cNvPr>
          <p:cNvSpPr/>
          <p:nvPr/>
        </p:nvSpPr>
        <p:spPr>
          <a:xfrm>
            <a:off x="2895687" y="3723545"/>
            <a:ext cx="1313078" cy="546961"/>
          </a:xfrm>
          <a:prstGeom prst="lef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19AFBC3F-C31A-9250-B242-D65318A45A06}"/>
              </a:ext>
            </a:extLst>
          </p:cNvPr>
          <p:cNvSpPr/>
          <p:nvPr/>
        </p:nvSpPr>
        <p:spPr>
          <a:xfrm>
            <a:off x="232168" y="3197986"/>
            <a:ext cx="2617456" cy="1580009"/>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effectLst>
                  <a:outerShdw blurRad="38100" dist="38100" dir="2700000" algn="tl">
                    <a:srgbClr val="000000">
                      <a:alpha val="43137"/>
                    </a:srgbClr>
                  </a:outerShdw>
                </a:effectLst>
              </a:rPr>
              <a:t>VISUALIZATION WITH APRIORI ALGORITHM</a:t>
            </a:r>
          </a:p>
          <a:p>
            <a:pPr algn="ctr"/>
            <a:r>
              <a:rPr lang="en-IN" sz="2000" b="1" dirty="0">
                <a:effectLst>
                  <a:outerShdw blurRad="38100" dist="38100" dir="2700000" algn="tl">
                    <a:srgbClr val="000000">
                      <a:alpha val="43137"/>
                    </a:srgbClr>
                  </a:outerShdw>
                </a:effectLst>
              </a:rPr>
              <a:t>(PYTHON)</a:t>
            </a:r>
            <a:endParaRPr lang="en-IN" sz="2000" b="1" dirty="0">
              <a:solidFill>
                <a:schemeClr val="bg1"/>
              </a:solidFill>
              <a:effectLst>
                <a:outerShdw blurRad="38100" dist="38100" dir="2700000" algn="tl">
                  <a:srgbClr val="000000">
                    <a:alpha val="43137"/>
                  </a:srgbClr>
                </a:outerShdw>
              </a:effectLst>
            </a:endParaRPr>
          </a:p>
        </p:txBody>
      </p:sp>
      <p:sp>
        <p:nvSpPr>
          <p:cNvPr id="19" name="Arrow: Down 18">
            <a:extLst>
              <a:ext uri="{FF2B5EF4-FFF2-40B4-BE49-F238E27FC236}">
                <a16:creationId xmlns:a16="http://schemas.microsoft.com/office/drawing/2014/main" id="{755A1409-3C44-BD65-115F-1EA963D03808}"/>
              </a:ext>
            </a:extLst>
          </p:cNvPr>
          <p:cNvSpPr/>
          <p:nvPr/>
        </p:nvSpPr>
        <p:spPr>
          <a:xfrm>
            <a:off x="1286319" y="4900655"/>
            <a:ext cx="509154" cy="514929"/>
          </a:xfrm>
          <a:prstGeom prst="down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01280ED9-CE8F-137B-0EFF-4FA2979FA0C1}"/>
              </a:ext>
            </a:extLst>
          </p:cNvPr>
          <p:cNvPicPr>
            <a:picLocks noChangeAspect="1"/>
          </p:cNvPicPr>
          <p:nvPr/>
        </p:nvPicPr>
        <p:blipFill>
          <a:blip r:embed="rId2"/>
          <a:stretch>
            <a:fillRect/>
          </a:stretch>
        </p:blipFill>
        <p:spPr>
          <a:xfrm>
            <a:off x="5420136" y="5091293"/>
            <a:ext cx="3437165" cy="1563328"/>
          </a:xfrm>
          <a:prstGeom prst="rect">
            <a:avLst/>
          </a:prstGeom>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47737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B6FA3-B154-9502-4009-E0E0A9CA0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89456-2B93-E1EF-02F2-A0681033696F}"/>
              </a:ext>
            </a:extLst>
          </p:cNvPr>
          <p:cNvSpPr>
            <a:spLocks noGrp="1"/>
          </p:cNvSpPr>
          <p:nvPr>
            <p:ph type="title"/>
          </p:nvPr>
        </p:nvSpPr>
        <p:spPr>
          <a:xfrm>
            <a:off x="129216" y="113815"/>
            <a:ext cx="6251666" cy="428519"/>
          </a:xfrm>
        </p:spPr>
        <p:txBody>
          <a:bodyPr>
            <a:noAutofit/>
          </a:bodyPr>
          <a:lstStyle/>
          <a:p>
            <a:pPr algn="ctr"/>
            <a:r>
              <a:rPr lang="en-IN" sz="2800" b="1" cap="none"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Exploratory Data Analysis (EDA)</a:t>
            </a:r>
          </a:p>
        </p:txBody>
      </p:sp>
      <p:sp>
        <p:nvSpPr>
          <p:cNvPr id="9" name="Arrow: Right 8">
            <a:extLst>
              <a:ext uri="{FF2B5EF4-FFF2-40B4-BE49-F238E27FC236}">
                <a16:creationId xmlns:a16="http://schemas.microsoft.com/office/drawing/2014/main" id="{E0D2ADB0-21A0-0C6F-E5E4-DECD2F9FEF7A}"/>
              </a:ext>
            </a:extLst>
          </p:cNvPr>
          <p:cNvSpPr/>
          <p:nvPr/>
        </p:nvSpPr>
        <p:spPr>
          <a:xfrm>
            <a:off x="4485170" y="3554642"/>
            <a:ext cx="771214"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902F2146-AA97-C5A5-A887-4609B3390E66}"/>
              </a:ext>
            </a:extLst>
          </p:cNvPr>
          <p:cNvSpPr/>
          <p:nvPr/>
        </p:nvSpPr>
        <p:spPr>
          <a:xfrm>
            <a:off x="5347423" y="1394706"/>
            <a:ext cx="805022"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249DBFB0-AD65-3EDD-0B40-688D0E32D970}"/>
              </a:ext>
            </a:extLst>
          </p:cNvPr>
          <p:cNvPicPr>
            <a:picLocks noChangeAspect="1"/>
          </p:cNvPicPr>
          <p:nvPr/>
        </p:nvPicPr>
        <p:blipFill>
          <a:blip r:embed="rId2"/>
          <a:stretch>
            <a:fillRect/>
          </a:stretch>
        </p:blipFill>
        <p:spPr>
          <a:xfrm>
            <a:off x="373489" y="609882"/>
            <a:ext cx="4882895" cy="2497281"/>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5" name="Picture 4">
            <a:extLst>
              <a:ext uri="{FF2B5EF4-FFF2-40B4-BE49-F238E27FC236}">
                <a16:creationId xmlns:a16="http://schemas.microsoft.com/office/drawing/2014/main" id="{D224AA78-B0F9-2A58-1640-BD6AA28A1A4F}"/>
              </a:ext>
            </a:extLst>
          </p:cNvPr>
          <p:cNvPicPr>
            <a:picLocks noChangeAspect="1"/>
          </p:cNvPicPr>
          <p:nvPr/>
        </p:nvPicPr>
        <p:blipFill>
          <a:blip r:embed="rId3"/>
          <a:stretch>
            <a:fillRect/>
          </a:stretch>
        </p:blipFill>
        <p:spPr>
          <a:xfrm>
            <a:off x="6152445" y="609882"/>
            <a:ext cx="5940195" cy="2135372"/>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0" name="Picture 9">
            <a:extLst>
              <a:ext uri="{FF2B5EF4-FFF2-40B4-BE49-F238E27FC236}">
                <a16:creationId xmlns:a16="http://schemas.microsoft.com/office/drawing/2014/main" id="{1229CAF6-E748-F5B3-4392-609D12D4EDED}"/>
              </a:ext>
            </a:extLst>
          </p:cNvPr>
          <p:cNvPicPr>
            <a:picLocks noChangeAspect="1"/>
          </p:cNvPicPr>
          <p:nvPr/>
        </p:nvPicPr>
        <p:blipFill>
          <a:blip r:embed="rId4"/>
          <a:stretch>
            <a:fillRect/>
          </a:stretch>
        </p:blipFill>
        <p:spPr>
          <a:xfrm>
            <a:off x="373489" y="3169802"/>
            <a:ext cx="3834717" cy="1319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AFCE5755-FCA3-785E-45BB-0020F246094D}"/>
              </a:ext>
            </a:extLst>
          </p:cNvPr>
          <p:cNvPicPr>
            <a:picLocks noChangeAspect="1"/>
          </p:cNvPicPr>
          <p:nvPr/>
        </p:nvPicPr>
        <p:blipFill>
          <a:blip r:embed="rId5"/>
          <a:stretch>
            <a:fillRect/>
          </a:stretch>
        </p:blipFill>
        <p:spPr>
          <a:xfrm>
            <a:off x="5447071" y="3217781"/>
            <a:ext cx="6645569" cy="1314633"/>
          </a:xfrm>
          <a:prstGeom prst="rect">
            <a:avLst/>
          </a:prstGeom>
          <a:ln w="38100" cap="sq">
            <a:solidFill>
              <a:srgbClr val="000000"/>
            </a:solidFill>
            <a:prstDash val="solid"/>
            <a:miter lim="800000"/>
          </a:ln>
          <a:effectLst>
            <a:outerShdw blurRad="50800" dist="38100" dir="18900000" algn="bl" rotWithShape="0">
              <a:schemeClr val="bg1">
                <a:alpha val="40000"/>
              </a:schemeClr>
            </a:outerShdw>
          </a:effectLst>
        </p:spPr>
      </p:pic>
      <p:pic>
        <p:nvPicPr>
          <p:cNvPr id="17" name="Picture 16">
            <a:extLst>
              <a:ext uri="{FF2B5EF4-FFF2-40B4-BE49-F238E27FC236}">
                <a16:creationId xmlns:a16="http://schemas.microsoft.com/office/drawing/2014/main" id="{FA63FC49-0CBC-4701-395B-1E52713B379A}"/>
              </a:ext>
            </a:extLst>
          </p:cNvPr>
          <p:cNvPicPr>
            <a:picLocks noChangeAspect="1"/>
          </p:cNvPicPr>
          <p:nvPr/>
        </p:nvPicPr>
        <p:blipFill>
          <a:blip r:embed="rId6"/>
          <a:stretch>
            <a:fillRect/>
          </a:stretch>
        </p:blipFill>
        <p:spPr>
          <a:xfrm>
            <a:off x="129216" y="4660489"/>
            <a:ext cx="4748836" cy="2096273"/>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pic>
        <p:nvPicPr>
          <p:cNvPr id="19" name="Picture 18">
            <a:extLst>
              <a:ext uri="{FF2B5EF4-FFF2-40B4-BE49-F238E27FC236}">
                <a16:creationId xmlns:a16="http://schemas.microsoft.com/office/drawing/2014/main" id="{3B660159-80CF-940F-9398-872B2A81FBC7}"/>
              </a:ext>
            </a:extLst>
          </p:cNvPr>
          <p:cNvPicPr>
            <a:picLocks noChangeAspect="1"/>
          </p:cNvPicPr>
          <p:nvPr/>
        </p:nvPicPr>
        <p:blipFill>
          <a:blip r:embed="rId7"/>
          <a:stretch>
            <a:fillRect/>
          </a:stretch>
        </p:blipFill>
        <p:spPr>
          <a:xfrm>
            <a:off x="5751870" y="5004941"/>
            <a:ext cx="6310913" cy="1428949"/>
          </a:xfrm>
          <a:prstGeom prst="rect">
            <a:avLst/>
          </a:prstGeom>
          <a:ln w="38100" cap="sq">
            <a:solidFill>
              <a:srgbClr val="000000"/>
            </a:solidFill>
            <a:prstDash val="solid"/>
            <a:miter lim="800000"/>
          </a:ln>
          <a:effectLst>
            <a:outerShdw blurRad="50800" dist="38100" dir="18900000" algn="bl" rotWithShape="0">
              <a:prstClr val="black">
                <a:alpha val="40000"/>
              </a:prstClr>
            </a:outerShdw>
          </a:effectLst>
        </p:spPr>
      </p:pic>
      <p:sp>
        <p:nvSpPr>
          <p:cNvPr id="20" name="Arrow: Right 19">
            <a:extLst>
              <a:ext uri="{FF2B5EF4-FFF2-40B4-BE49-F238E27FC236}">
                <a16:creationId xmlns:a16="http://schemas.microsoft.com/office/drawing/2014/main" id="{70697172-EBC7-3E6C-A981-769BF46E03DA}"/>
              </a:ext>
            </a:extLst>
          </p:cNvPr>
          <p:cNvSpPr/>
          <p:nvPr/>
        </p:nvSpPr>
        <p:spPr>
          <a:xfrm>
            <a:off x="4978720" y="5463294"/>
            <a:ext cx="771214"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7465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4935F-A016-1808-52C1-58921D779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D7A24-EB7E-0F36-25F2-588AB74BD546}"/>
              </a:ext>
            </a:extLst>
          </p:cNvPr>
          <p:cNvSpPr>
            <a:spLocks noGrp="1"/>
          </p:cNvSpPr>
          <p:nvPr>
            <p:ph type="title"/>
          </p:nvPr>
        </p:nvSpPr>
        <p:spPr>
          <a:xfrm>
            <a:off x="3045047" y="76827"/>
            <a:ext cx="6567948" cy="515005"/>
          </a:xfrm>
          <a:effectLst>
            <a:outerShdw blurRad="50800" dist="38100" dir="18900000" algn="bl" rotWithShape="0">
              <a:schemeClr val="bg1">
                <a:alpha val="40000"/>
              </a:schemeClr>
            </a:outerShdw>
          </a:effectLst>
        </p:spPr>
        <p:txBody>
          <a:bodyPr>
            <a:noAutofit/>
          </a:bodyPr>
          <a:lstStyle/>
          <a:p>
            <a:pPr algn="ctr"/>
            <a:r>
              <a:rPr lang="en-IN" sz="2800" b="1" cap="none" dirty="0">
                <a:solidFill>
                  <a:srgbClr val="FF0000"/>
                </a:solidFill>
                <a:effectLst>
                  <a:outerShdw blurRad="38100" dist="38100" dir="2700000" algn="tl">
                    <a:srgbClr val="000000">
                      <a:alpha val="43137"/>
                    </a:srgbClr>
                  </a:outerShdw>
                </a:effectLst>
                <a:latin typeface="Aptos" panose="020B0004020202020204" pitchFamily="34" charset="0"/>
              </a:rPr>
              <a:t>Outlier Analysis (Invoice-level) </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92DAB8E2-8DC4-D323-26E6-C07D2A780346}"/>
                  </a:ext>
                </a:extLst>
              </p:cNvPr>
              <p:cNvGraphicFramePr/>
              <p:nvPr>
                <p:extLst>
                  <p:ext uri="{D42A27DB-BD31-4B8C-83A1-F6EECF244321}">
                    <p14:modId xmlns:p14="http://schemas.microsoft.com/office/powerpoint/2010/main" val="2974855776"/>
                  </p:ext>
                </p:extLst>
              </p:nvPr>
            </p:nvGraphicFramePr>
            <p:xfrm>
              <a:off x="210401" y="2917788"/>
              <a:ext cx="6799999" cy="379890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9">
                <a:extLst>
                  <a:ext uri="{FF2B5EF4-FFF2-40B4-BE49-F238E27FC236}">
                    <a16:creationId xmlns:a16="http://schemas.microsoft.com/office/drawing/2014/main" id="{92DAB8E2-8DC4-D323-26E6-C07D2A780346}"/>
                  </a:ext>
                </a:extLst>
              </p:cNvPr>
              <p:cNvPicPr>
                <a:picLocks noGrp="1" noRot="1" noChangeAspect="1" noMove="1" noResize="1" noEditPoints="1" noAdjustHandles="1" noChangeArrowheads="1" noChangeShapeType="1"/>
              </p:cNvPicPr>
              <p:nvPr/>
            </p:nvPicPr>
            <p:blipFill>
              <a:blip r:embed="rId3"/>
              <a:stretch>
                <a:fillRect/>
              </a:stretch>
            </p:blipFill>
            <p:spPr>
              <a:xfrm>
                <a:off x="210401" y="2917788"/>
                <a:ext cx="6799999" cy="379890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E9BBF549-C430-494C-E497-29CE3C56B6CE}"/>
                  </a:ext>
                </a:extLst>
              </p:cNvPr>
              <p:cNvGraphicFramePr/>
              <p:nvPr>
                <p:extLst>
                  <p:ext uri="{D42A27DB-BD31-4B8C-83A1-F6EECF244321}">
                    <p14:modId xmlns:p14="http://schemas.microsoft.com/office/powerpoint/2010/main" val="3283704064"/>
                  </p:ext>
                </p:extLst>
              </p:nvPr>
            </p:nvGraphicFramePr>
            <p:xfrm>
              <a:off x="7305368" y="2428567"/>
              <a:ext cx="4745057" cy="428812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E9BBF549-C430-494C-E497-29CE3C56B6CE}"/>
                  </a:ext>
                </a:extLst>
              </p:cNvPr>
              <p:cNvPicPr>
                <a:picLocks noGrp="1" noRot="1" noChangeAspect="1" noMove="1" noResize="1" noEditPoints="1" noAdjustHandles="1" noChangeArrowheads="1" noChangeShapeType="1"/>
              </p:cNvPicPr>
              <p:nvPr/>
            </p:nvPicPr>
            <p:blipFill>
              <a:blip r:embed="rId5"/>
              <a:stretch>
                <a:fillRect/>
              </a:stretch>
            </p:blipFill>
            <p:spPr>
              <a:xfrm>
                <a:off x="7305368" y="2428567"/>
                <a:ext cx="4745057" cy="4288125"/>
              </a:xfrm>
              <a:prstGeom prst="rect">
                <a:avLst/>
              </a:prstGeom>
            </p:spPr>
          </p:pic>
        </mc:Fallback>
      </mc:AlternateContent>
      <p:pic>
        <p:nvPicPr>
          <p:cNvPr id="16" name="Picture 15">
            <a:extLst>
              <a:ext uri="{FF2B5EF4-FFF2-40B4-BE49-F238E27FC236}">
                <a16:creationId xmlns:a16="http://schemas.microsoft.com/office/drawing/2014/main" id="{195B2AC1-8AA5-24EB-8581-0C560D3B228C}"/>
              </a:ext>
            </a:extLst>
          </p:cNvPr>
          <p:cNvPicPr>
            <a:picLocks noChangeAspect="1"/>
          </p:cNvPicPr>
          <p:nvPr/>
        </p:nvPicPr>
        <p:blipFill>
          <a:blip r:embed="rId6"/>
          <a:stretch>
            <a:fillRect/>
          </a:stretch>
        </p:blipFill>
        <p:spPr>
          <a:xfrm>
            <a:off x="702014" y="711356"/>
            <a:ext cx="3429479" cy="1152686"/>
          </a:xfrm>
          <a:prstGeom prst="rect">
            <a:avLst/>
          </a:prstGeom>
        </p:spPr>
      </p:pic>
      <p:sp>
        <p:nvSpPr>
          <p:cNvPr id="18" name="TextBox 17">
            <a:extLst>
              <a:ext uri="{FF2B5EF4-FFF2-40B4-BE49-F238E27FC236}">
                <a16:creationId xmlns:a16="http://schemas.microsoft.com/office/drawing/2014/main" id="{241C9753-1A0F-75D9-866D-5CD70D8DAC3E}"/>
              </a:ext>
            </a:extLst>
          </p:cNvPr>
          <p:cNvSpPr txBox="1"/>
          <p:nvPr/>
        </p:nvSpPr>
        <p:spPr>
          <a:xfrm>
            <a:off x="210401" y="1919087"/>
            <a:ext cx="5806941" cy="646331"/>
          </a:xfrm>
          <a:prstGeom prst="rect">
            <a:avLst/>
          </a:prstGeom>
          <a:noFill/>
        </p:spPr>
        <p:txBody>
          <a:bodyPr wrap="square">
            <a:spAutoFit/>
          </a:bodyPr>
          <a:lstStyle/>
          <a:p>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These </a:t>
            </a:r>
            <a:r>
              <a:rPr lang="en-IN"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outliers</a:t>
            </a:r>
            <a:r>
              <a:rPr lang="en-IN" b="1" dirty="0">
                <a:solidFill>
                  <a:srgbClr val="FF0000"/>
                </a:solidFill>
                <a:effectLst>
                  <a:outerShdw blurRad="38100" dist="38100" dir="2700000" algn="tl">
                    <a:srgbClr val="000000">
                      <a:alpha val="43137"/>
                    </a:srgbClr>
                  </a:outerShdw>
                </a:effectLst>
                <a:highlight>
                  <a:srgbClr val="231D3F"/>
                </a:highlight>
                <a:latin typeface="Aptos" panose="020B0004020202020204" pitchFamily="34" charset="0"/>
              </a:rPr>
              <a:t> </a:t>
            </a:r>
            <a:r>
              <a:rPr lang="en-US"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rPr>
              <a:t>represent bulk or corporate buyers with disproportionate revenue contribution. </a:t>
            </a:r>
            <a:endParaRPr lang="en-IN" b="1" dirty="0">
              <a:solidFill>
                <a:srgbClr val="FFFF00"/>
              </a:solidFill>
              <a:effectLst>
                <a:outerShdw blurRad="38100" dist="38100" dir="2700000" algn="tl">
                  <a:srgbClr val="000000">
                    <a:alpha val="43137"/>
                  </a:srgbClr>
                </a:outerShdw>
              </a:effectLst>
              <a:highlight>
                <a:srgbClr val="231D3F"/>
              </a:highlight>
              <a:latin typeface="Aptos" panose="020B0004020202020204" pitchFamily="34" charset="0"/>
            </a:endParaRPr>
          </a:p>
        </p:txBody>
      </p:sp>
      <p:sp>
        <p:nvSpPr>
          <p:cNvPr id="21" name="Rectangle: Rounded Corners 20">
            <a:extLst>
              <a:ext uri="{FF2B5EF4-FFF2-40B4-BE49-F238E27FC236}">
                <a16:creationId xmlns:a16="http://schemas.microsoft.com/office/drawing/2014/main" id="{2DC3A649-92B3-939C-BE2E-631C2BF84CDA}"/>
              </a:ext>
            </a:extLst>
          </p:cNvPr>
          <p:cNvSpPr/>
          <p:nvPr/>
        </p:nvSpPr>
        <p:spPr>
          <a:xfrm>
            <a:off x="6341806" y="591832"/>
            <a:ext cx="5716469" cy="1611950"/>
          </a:xfrm>
          <a:prstGeom prst="roundRect">
            <a:avLst/>
          </a:prstGeom>
          <a:effectLst>
            <a:outerShdw blurRad="50800" dist="50800" dir="5400000" algn="ctr" rotWithShape="0">
              <a:schemeClr val="bg1"/>
            </a:outerShdw>
          </a:effectLst>
        </p:spPr>
        <p:style>
          <a:lnRef idx="2">
            <a:schemeClr val="dk1">
              <a:shade val="15000"/>
            </a:schemeClr>
          </a:lnRef>
          <a:fillRef idx="1002">
            <a:schemeClr val="dk2"/>
          </a:fillRef>
          <a:effectRef idx="0">
            <a:schemeClr val="dk1"/>
          </a:effectRef>
          <a:fontRef idx="minor">
            <a:schemeClr val="lt1"/>
          </a:fontRef>
        </p:style>
        <p:txBody>
          <a:bodyPr rtlCol="0" anchor="ctr"/>
          <a:lstStyle/>
          <a:p>
            <a:pPr lvl="0" algn="ctr" defTabSz="914400" eaLnBrk="0" fontAlgn="base" hangingPunct="0">
              <a:spcBef>
                <a:spcPct val="0"/>
              </a:spcBef>
              <a:spcAft>
                <a:spcPct val="0"/>
              </a:spcAft>
              <a:buFontTx/>
              <a:buChar char="•"/>
            </a:pPr>
            <a:r>
              <a:rPr lang="en-US" altLang="en-US" sz="1600" b="1" dirty="0">
                <a:solidFill>
                  <a:schemeClr val="tx1"/>
                </a:solidFill>
                <a:latin typeface="Arial" panose="020B0604020202020204" pitchFamily="34" charset="0"/>
              </a:rPr>
              <a:t>Identified 4 high-value invoices using IQR method</a:t>
            </a:r>
          </a:p>
          <a:p>
            <a:pPr lvl="0" algn="ctr" defTabSz="914400" eaLnBrk="0" fontAlgn="base" hangingPunct="0">
              <a:spcBef>
                <a:spcPct val="0"/>
              </a:spcBef>
              <a:spcAft>
                <a:spcPct val="0"/>
              </a:spcAft>
              <a:buFontTx/>
              <a:buChar char="•"/>
            </a:pPr>
            <a:r>
              <a:rPr lang="en-US" altLang="en-US" sz="1600" b="1" dirty="0">
                <a:solidFill>
                  <a:schemeClr val="tx1"/>
                </a:solidFill>
                <a:latin typeface="Arial" panose="020B0604020202020204" pitchFamily="34" charset="0"/>
              </a:rPr>
              <a:t>Outliers represent bulk/corporate buyers</a:t>
            </a:r>
          </a:p>
          <a:p>
            <a:pPr lvl="0" algn="ctr" defTabSz="914400" eaLnBrk="0" fontAlgn="base" hangingPunct="0">
              <a:spcBef>
                <a:spcPct val="0"/>
              </a:spcBef>
              <a:spcAft>
                <a:spcPct val="0"/>
              </a:spcAft>
              <a:buFontTx/>
              <a:buChar char="•"/>
            </a:pPr>
            <a:r>
              <a:rPr lang="en-US" altLang="en-US" sz="1600" b="1" dirty="0">
                <a:solidFill>
                  <a:schemeClr val="tx1"/>
                </a:solidFill>
                <a:latin typeface="Arial" panose="020B0604020202020204" pitchFamily="34" charset="0"/>
              </a:rPr>
              <a:t>Removing outliers reduced AOV from 405 → 378</a:t>
            </a:r>
          </a:p>
          <a:p>
            <a:pPr lvl="0" algn="ctr" defTabSz="914400" eaLnBrk="0" fontAlgn="base" hangingPunct="0">
              <a:spcBef>
                <a:spcPct val="0"/>
              </a:spcBef>
              <a:spcAft>
                <a:spcPct val="0"/>
              </a:spcAft>
              <a:buFontTx/>
              <a:buChar char="•"/>
            </a:pPr>
            <a:r>
              <a:rPr lang="en-US" altLang="en-US" sz="1600" b="1" dirty="0">
                <a:solidFill>
                  <a:schemeClr val="tx1"/>
                </a:solidFill>
                <a:latin typeface="Arial" panose="020B0604020202020204" pitchFamily="34" charset="0"/>
              </a:rPr>
              <a:t>Retail behavior becomes more stable and realistic</a:t>
            </a:r>
          </a:p>
        </p:txBody>
      </p:sp>
    </p:spTree>
    <p:extLst>
      <p:ext uri="{BB962C8B-B14F-4D97-AF65-F5344CB8AC3E}">
        <p14:creationId xmlns:p14="http://schemas.microsoft.com/office/powerpoint/2010/main" val="32453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3436</TotalTime>
  <Words>1769</Words>
  <Application>Microsoft Office PowerPoint</Application>
  <PresentationFormat>Widescreen</PresentationFormat>
  <Paragraphs>206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Calibri</vt:lpstr>
      <vt:lpstr>Calibri Light</vt:lpstr>
      <vt:lpstr>Celestial</vt:lpstr>
      <vt:lpstr> Purchase  Pattern  Analysis Using  Apriori  Algorithm Market  Basket  Analysis  for  Combo  Offer  Optimisation </vt:lpstr>
      <vt:lpstr>Project Overview</vt:lpstr>
      <vt:lpstr>Problem Statement</vt:lpstr>
      <vt:lpstr>PowerPoint Presentation</vt:lpstr>
      <vt:lpstr>Transactional  Dataset  Overview</vt:lpstr>
      <vt:lpstr>Tools &amp; Technologies Used </vt:lpstr>
      <vt:lpstr>Data Preparation Workflow </vt:lpstr>
      <vt:lpstr>Exploratory Data Analysis (EDA)</vt:lpstr>
      <vt:lpstr>Outlier Analysis (Invoice-level) </vt:lpstr>
      <vt:lpstr>KEY STATISTICS (Mean / Median / Mode)</vt:lpstr>
      <vt:lpstr>KEY STATISTICS (Mean / Median / Mode)</vt:lpstr>
      <vt:lpstr>Business-level Insights (SQL)</vt:lpstr>
      <vt:lpstr>Business-level Insights (SQL)</vt:lpstr>
      <vt:lpstr>Time-based Trend Analysis </vt:lpstr>
      <vt:lpstr>Transaction   Format  For MBA Create  MBA  Transaction  Table (SQL)</vt:lpstr>
      <vt:lpstr>              Data  Cleaning  &amp;  Preparation</vt:lpstr>
      <vt:lpstr>Data  Understanding  &amp; Preparation</vt:lpstr>
      <vt:lpstr>Methodology  3 - Apriori  Algorithm </vt:lpstr>
      <vt:lpstr>   Purchase  Pattern  Insights </vt:lpstr>
      <vt:lpstr>Market  Basket  Analysis Dashboard - Key Purchase Patterns</vt:lpstr>
      <vt:lpstr>Exploratory  Data  Analysis  USING PYTHON  (EDA)</vt:lpstr>
      <vt:lpstr>Apriori  Algorithm -  Frequent  Itemsets</vt:lpstr>
      <vt:lpstr>Association  Rules  Evaluation</vt:lpstr>
      <vt:lpstr>Top  5  Apriori Results  Summary </vt:lpstr>
      <vt:lpstr>Visualization Of Top Combos</vt:lpstr>
      <vt:lpstr>Pie Chart -Top 5 Combo Support</vt:lpstr>
      <vt:lpstr>Business Impact</vt:lpstr>
      <vt:lpstr>Business Impact</vt:lpstr>
      <vt:lpstr>PowerPoint Presentation</vt:lpstr>
      <vt:lpstr>PowerPoint Presentation</vt:lpstr>
      <vt:lpstr>PowerPoint Presentation</vt:lpstr>
      <vt:lpstr>Final Insights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Srashti sharma</dc:creator>
  <cp:lastModifiedBy>Srashti sharma</cp:lastModifiedBy>
  <cp:revision>7</cp:revision>
  <dcterms:created xsi:type="dcterms:W3CDTF">2026-02-11T04:26:50Z</dcterms:created>
  <dcterms:modified xsi:type="dcterms:W3CDTF">2026-02-15T11:38:46Z</dcterms:modified>
</cp:coreProperties>
</file>